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8" r:id="rId2"/>
    <p:sldId id="489" r:id="rId3"/>
    <p:sldId id="508" r:id="rId4"/>
    <p:sldId id="517" r:id="rId5"/>
    <p:sldId id="490" r:id="rId6"/>
    <p:sldId id="507" r:id="rId7"/>
    <p:sldId id="513" r:id="rId8"/>
    <p:sldId id="516" r:id="rId9"/>
    <p:sldId id="491" r:id="rId10"/>
    <p:sldId id="514" r:id="rId11"/>
    <p:sldId id="493" r:id="rId12"/>
    <p:sldId id="492" r:id="rId13"/>
    <p:sldId id="502" r:id="rId14"/>
    <p:sldId id="503" r:id="rId15"/>
    <p:sldId id="504" r:id="rId16"/>
    <p:sldId id="510" r:id="rId17"/>
    <p:sldId id="511" r:id="rId18"/>
    <p:sldId id="505" r:id="rId19"/>
    <p:sldId id="509" r:id="rId20"/>
    <p:sldId id="512" r:id="rId21"/>
    <p:sldId id="515" r:id="rId22"/>
    <p:sldId id="522" r:id="rId23"/>
    <p:sldId id="523" r:id="rId24"/>
    <p:sldId id="524" r:id="rId25"/>
    <p:sldId id="494" r:id="rId26"/>
    <p:sldId id="527" r:id="rId27"/>
    <p:sldId id="545" r:id="rId28"/>
    <p:sldId id="496" r:id="rId29"/>
    <p:sldId id="497" r:id="rId30"/>
    <p:sldId id="532" r:id="rId31"/>
    <p:sldId id="533" r:id="rId32"/>
    <p:sldId id="529" r:id="rId33"/>
    <p:sldId id="535" r:id="rId34"/>
    <p:sldId id="536" r:id="rId35"/>
    <p:sldId id="530" r:id="rId36"/>
    <p:sldId id="541" r:id="rId37"/>
    <p:sldId id="542" r:id="rId38"/>
    <p:sldId id="528" r:id="rId39"/>
    <p:sldId id="537" r:id="rId40"/>
    <p:sldId id="538" r:id="rId41"/>
    <p:sldId id="540" r:id="rId42"/>
    <p:sldId id="539" r:id="rId43"/>
    <p:sldId id="543" r:id="rId44"/>
    <p:sldId id="54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0"/>
    <p:restoredTop sz="95934"/>
  </p:normalViewPr>
  <p:slideViewPr>
    <p:cSldViewPr snapToGrid="0" snapToObjects="1">
      <p:cViewPr varScale="1">
        <p:scale>
          <a:sx n="113" d="100"/>
          <a:sy n="113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A184-89E1-3E4E-ABAE-5DBBAD768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B1749-39FA-4944-BC6A-02F07A12A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C4334-017C-1848-96FE-00341912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4179C-D83B-4545-AFB1-F45DFBDA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C4FB-3205-6947-9C20-EE4CD5A2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5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59B5-D8B1-1D4C-91AB-2829AF40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8B0F6-D20E-9248-951C-97A8BB45A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1FBF4-30CD-F945-A67E-B5C1BE9E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F7BC4-8A68-DE4D-8D34-293CC637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2A1A-8060-9046-8E4B-822964B9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0809E-27B1-BD4A-A720-EB5C5DBAE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ABB76-6DDF-9640-908B-F305D5492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0DC0-13AF-5541-8568-37A818E3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9C6D3-7567-234A-9D03-5935BA378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22D78-146E-624B-9A03-F1769C0B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7C93-650D-4843-B022-A88726B2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697B2-ABB3-7C43-943C-19D15B018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5345-049E-D445-8734-2C3BB9761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F1C6-8F49-B043-AC3E-CE4D5145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26F16-1DB2-6443-84EB-591E88F6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3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B652-8069-D742-80A5-5F0ECFDB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21092-582E-B845-87D5-2E8454C32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6839-FB06-0442-85C3-714E25469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7F6B3-5E25-D44C-BD63-78C9562D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48B25-1A74-4F4F-9352-6E8BB317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8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3353-1F4A-3241-9D16-BFB92C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02F2-ED83-4D4A-AF0A-DDB873257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AAF13-4956-AC4B-BE38-6F338DCBC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CA106-282E-F241-B85E-E8D5EDA27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4C652-14BC-7F40-9A27-7B8FF4BD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88B67-6891-6E41-A3B0-244AEED6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2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6946-5E63-8640-8C15-4F80C6A3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E2761-1441-D549-945B-09BFF358F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A53BD-5672-9149-915D-0B3130974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E4846-4F90-0042-B5BD-88FC8CD58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5AA76-6F75-DA4F-BBFD-817A44D31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01EAD9-C696-1243-94C8-476D15A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5E7FC-2121-134D-BC5A-90AE28BA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95FAB5-05E6-E04B-8DA1-41D6A092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3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F5DF-C20E-C64A-80FA-760D0245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65B93-CAB7-4747-8BEC-141EDAA0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347CF-FF8A-004C-9EEB-17B61D5A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4BF13-F196-A643-9915-8E7B2DD9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5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1CA2E-668A-DD4E-B8B5-63706F12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CF9AB-5360-CE4D-A89C-8F8CC2A4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02042-666E-BC47-BF6D-1F6678D4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7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038F-1697-7342-B0F6-2739563F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45A3E-AE23-FE46-AD1F-7ADA157B5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BFA7A-A183-2B4A-866D-FFF2040BE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44BE2-0228-BF4A-93DE-84CE5729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ED06D-3060-F943-87AF-2B72D2D9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61F4E-EB5B-E942-BE4A-B9D27A90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B8BA-F324-EC44-9BE2-F08A3C2E6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8B7CB-6EFB-BD49-A885-002F9B6ED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4A021-3058-D847-A22D-6C4ECE48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49DA7-6924-CB4E-A1AB-38081184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AACCA-8FAE-9A40-8A0D-B07F9615A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09DE9-9D0D-FA47-AFB2-13FAA583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C33BD-8BFF-5D44-8311-A2E5202C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A8E71-7C2A-D246-8936-A97A7ECEA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6D66D-9A4D-9B45-8165-A1F129FAA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CF4A2-002D-1549-9F46-C9D88D3321D6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C119-DA75-C942-8A77-D4155A51B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845F9-42CE-A944-B968-7D4C0A310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127B0-6B14-0C44-8CC7-C9D463FD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0.png"/><Relationship Id="rId7" Type="http://schemas.openxmlformats.org/officeDocument/2006/relationships/image" Target="../media/image1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0.png"/><Relationship Id="rId7" Type="http://schemas.openxmlformats.org/officeDocument/2006/relationships/image" Target="../media/image1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0.png"/><Relationship Id="rId7" Type="http://schemas.openxmlformats.org/officeDocument/2006/relationships/image" Target="../media/image1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0.png"/><Relationship Id="rId7" Type="http://schemas.openxmlformats.org/officeDocument/2006/relationships/image" Target="../media/image1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Recap: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 is a particular kind of Galvanic cell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C9EFB5A-0A0E-E44E-85A9-C05DC15D2E42}"/>
              </a:ext>
            </a:extLst>
          </p:cNvPr>
          <p:cNvSpPr txBox="1"/>
          <p:nvPr/>
        </p:nvSpPr>
        <p:spPr>
          <a:xfrm>
            <a:off x="310356" y="1140336"/>
            <a:ext cx="29686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Galvanic cells </a:t>
            </a:r>
            <a:r>
              <a:rPr lang="en-US" sz="2400" dirty="0"/>
              <a:t>generally follow this pattern, but can have lots of different metals undergoing half-reactions.</a:t>
            </a:r>
          </a:p>
          <a:p>
            <a:endParaRPr lang="en-US" sz="2400" dirty="0"/>
          </a:p>
          <a:p>
            <a:r>
              <a:rPr lang="en-US" sz="2400" dirty="0"/>
              <a:t>This particular cell is called a </a:t>
            </a:r>
            <a:r>
              <a:rPr lang="en-US" sz="2400" b="1" dirty="0" err="1"/>
              <a:t>Daniell</a:t>
            </a:r>
            <a:r>
              <a:rPr lang="en-US" sz="2400" b="1" dirty="0"/>
              <a:t> cell </a:t>
            </a:r>
            <a:r>
              <a:rPr lang="en-US" sz="2400" dirty="0"/>
              <a:t>because it uses </a:t>
            </a:r>
            <a:r>
              <a:rPr lang="en-US" sz="2400" b="1" dirty="0"/>
              <a:t>copper</a:t>
            </a:r>
            <a:r>
              <a:rPr lang="en-US" sz="2400" dirty="0"/>
              <a:t> and </a:t>
            </a:r>
            <a:r>
              <a:rPr lang="en-US" sz="2400" b="1" dirty="0"/>
              <a:t>zinc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947027-2452-EF45-BD1A-834C497EF47E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1A587793-7A93-A94B-93BF-54DA06E3D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466D2D6-FC9F-714A-960D-62CE3367523C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E15B9C0F-1794-BB47-88BE-8305E618ACE0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3B09D98-74A6-304C-B01A-9D2F5F91134C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481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78911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Between electrodes is the </a:t>
            </a:r>
            <a:r>
              <a:rPr lang="en-US" sz="3000" b="1" u="sng" dirty="0">
                <a:latin typeface="+mn-lt"/>
              </a:rPr>
              <a:t>salt bridge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A955FD6-53DC-6243-924E-9C8AE9A3D762}"/>
              </a:ext>
            </a:extLst>
          </p:cNvPr>
          <p:cNvSpPr txBox="1"/>
          <p:nvPr/>
        </p:nvSpPr>
        <p:spPr>
          <a:xfrm>
            <a:off x="192757" y="5324692"/>
            <a:ext cx="277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="1" dirty="0"/>
              <a:t> salt bridge</a:t>
            </a:r>
            <a:r>
              <a:rPr lang="en-US" sz="2400" dirty="0"/>
              <a:t> is necessary to “complete the circuit” 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86CA5C6-B739-8644-966E-E0F74CAABE36}"/>
              </a:ext>
            </a:extLst>
          </p:cNvPr>
          <p:cNvSpPr/>
          <p:nvPr/>
        </p:nvSpPr>
        <p:spPr>
          <a:xfrm>
            <a:off x="1597910" y="3552935"/>
            <a:ext cx="8725994" cy="3640064"/>
          </a:xfrm>
          <a:prstGeom prst="arc">
            <a:avLst>
              <a:gd name="adj1" fmla="val 10850420"/>
              <a:gd name="adj2" fmla="val 145463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A180D90-A651-E84E-9BC5-4AD9F2064861}"/>
              </a:ext>
            </a:extLst>
          </p:cNvPr>
          <p:cNvSpPr/>
          <p:nvPr/>
        </p:nvSpPr>
        <p:spPr>
          <a:xfrm>
            <a:off x="5699342" y="1032362"/>
            <a:ext cx="1710052" cy="2396637"/>
          </a:xfrm>
          <a:prstGeom prst="roundRect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D953CD-F01D-1448-8D5B-419F26BE4E02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4288DA17-6FF9-4C4C-B589-B88B89D17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DA9DA9-4B96-6E45-B8FE-6B94356A6261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B10B15E-320E-7944-87CF-B9F039DA2819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E43BA67-A1A5-DF48-9C9D-D573FE2AA73C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3499237D-2CEA-0C41-9E58-2F4DEE4EC388}"/>
              </a:ext>
            </a:extLst>
          </p:cNvPr>
          <p:cNvSpPr/>
          <p:nvPr/>
        </p:nvSpPr>
        <p:spPr>
          <a:xfrm>
            <a:off x="9523644" y="67340"/>
            <a:ext cx="2578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Is the salt bridge remaining </a:t>
            </a:r>
            <a:r>
              <a:rPr lang="en-US" sz="2400" b="1" dirty="0"/>
              <a:t>charge-neutral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3480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5958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Also between electrodes is the </a:t>
            </a:r>
            <a:r>
              <a:rPr lang="en-US" sz="3000" b="1" u="sng" dirty="0">
                <a:latin typeface="+mn-lt"/>
              </a:rPr>
              <a:t>load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1A3897-20A9-1A45-AECB-4DFB11172884}"/>
              </a:ext>
            </a:extLst>
          </p:cNvPr>
          <p:cNvGrpSpPr/>
          <p:nvPr/>
        </p:nvGrpSpPr>
        <p:grpSpPr>
          <a:xfrm>
            <a:off x="365341" y="901874"/>
            <a:ext cx="11860841" cy="5872520"/>
            <a:chOff x="365341" y="901874"/>
            <a:chExt cx="11860841" cy="5872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4C0EED-9923-6649-AFD4-98BA0D3CD128}"/>
                </a:ext>
              </a:extLst>
            </p:cNvPr>
            <p:cNvGrpSpPr/>
            <p:nvPr/>
          </p:nvGrpSpPr>
          <p:grpSpPr>
            <a:xfrm>
              <a:off x="365341" y="2981195"/>
              <a:ext cx="11860841" cy="3311269"/>
              <a:chOff x="365341" y="2981195"/>
              <a:chExt cx="11860841" cy="331126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28EC9B2-DEC2-C542-83B9-ED25F7D09131}"/>
                  </a:ext>
                </a:extLst>
              </p:cNvPr>
              <p:cNvGrpSpPr/>
              <p:nvPr/>
            </p:nvGrpSpPr>
            <p:grpSpPr>
              <a:xfrm>
                <a:off x="365341" y="3197319"/>
                <a:ext cx="3404992" cy="3095145"/>
                <a:chOff x="365341" y="3197319"/>
                <a:chExt cx="3404992" cy="3095145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B7451E8-4AF5-0C44-8DC7-BBE18F15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3670" y="3197319"/>
                  <a:ext cx="2968669" cy="2127373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D2D2F904-435D-FC46-846D-D456F7C4E0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5341" y="4165091"/>
                  <a:ext cx="2968669" cy="2127373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5FA46AB9-F43D-1C4E-8CE3-0A2EC8E13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49468" y="4216594"/>
                  <a:ext cx="2020865" cy="1448169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0754BC0-B6CF-B841-9A0E-648B889ECC3D}"/>
                  </a:ext>
                </a:extLst>
              </p:cNvPr>
              <p:cNvGrpSpPr/>
              <p:nvPr/>
            </p:nvGrpSpPr>
            <p:grpSpPr>
              <a:xfrm>
                <a:off x="8831822" y="2981195"/>
                <a:ext cx="3394360" cy="2707880"/>
                <a:chOff x="-294125" y="3197319"/>
                <a:chExt cx="3394360" cy="2975643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1708105F-E2F4-1C46-926D-9354E7A6B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3671" y="3197319"/>
                  <a:ext cx="2536564" cy="2127374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E55D4BAF-3804-624A-BDCC-562169E77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294125" y="4355240"/>
                  <a:ext cx="2536563" cy="1817722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38CC280-5330-4A44-B76B-31D94E259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32669" y="3816727"/>
                  <a:ext cx="2020865" cy="169713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408D297-E1AC-0649-A1E9-6A1699929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687" y="1123938"/>
              <a:ext cx="10357643" cy="5650456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3AD620-3135-3843-A7F9-F7C01F6607F0}"/>
                </a:ext>
              </a:extLst>
            </p:cNvPr>
            <p:cNvGrpSpPr/>
            <p:nvPr/>
          </p:nvGrpSpPr>
          <p:grpSpPr>
            <a:xfrm>
              <a:off x="9091764" y="3453593"/>
              <a:ext cx="2887547" cy="2703610"/>
              <a:chOff x="961240" y="3955867"/>
              <a:chExt cx="2887547" cy="270361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D427224-B991-6548-BAC8-BD35FF17B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687" y="3955867"/>
                <a:ext cx="2578100" cy="142032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9E8E17D-AF82-794A-9929-E01D16759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151" y="5084677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8FF61B1-81EC-8F46-B5B8-A0DB81020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240" y="4956230"/>
                <a:ext cx="2578100" cy="132894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23CA0DD-9A04-6245-99F4-32FB95DC10F1}"/>
                </a:ext>
              </a:extLst>
            </p:cNvPr>
            <p:cNvGrpSpPr/>
            <p:nvPr/>
          </p:nvGrpSpPr>
          <p:grpSpPr>
            <a:xfrm>
              <a:off x="1112463" y="901874"/>
              <a:ext cx="6440732" cy="5494557"/>
              <a:chOff x="1112463" y="901874"/>
              <a:chExt cx="6440732" cy="549455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EF9BFD2-3735-364A-8205-A7511B6B280A}"/>
                  </a:ext>
                </a:extLst>
              </p:cNvPr>
              <p:cNvGrpSpPr/>
              <p:nvPr/>
            </p:nvGrpSpPr>
            <p:grpSpPr>
              <a:xfrm>
                <a:off x="1112463" y="3801395"/>
                <a:ext cx="2949013" cy="2595036"/>
                <a:chOff x="1112463" y="3801395"/>
                <a:chExt cx="2949013" cy="2595036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35FCDE1E-1023-0F47-A210-CC2E4B8CD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70687" y="3801395"/>
                  <a:ext cx="2578100" cy="15748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E6DE041-04F6-E842-B2EA-D681FE723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2463" y="4821631"/>
                  <a:ext cx="2578100" cy="157480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F3E2B92-8C63-1D43-953F-A79790CEDC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3376" y="4717664"/>
                  <a:ext cx="2578100" cy="1328945"/>
                </a:xfrm>
                <a:prstGeom prst="rect">
                  <a:avLst/>
                </a:prstGeom>
              </p:spPr>
            </p:pic>
          </p:grp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4D32E95-D1CF-6847-B41F-6A832325039F}"/>
                  </a:ext>
                </a:extLst>
              </p:cNvPr>
              <p:cNvSpPr/>
              <p:nvPr/>
            </p:nvSpPr>
            <p:spPr>
              <a:xfrm>
                <a:off x="5699342" y="1032362"/>
                <a:ext cx="1710052" cy="2396637"/>
              </a:xfrm>
              <a:prstGeom prst="roundRect">
                <a:avLst/>
              </a:prstGeom>
              <a:solidFill>
                <a:srgbClr val="FFFF00">
                  <a:alpha val="4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082" name="Picture 2">
                <a:extLst>
                  <a:ext uri="{FF2B5EF4-FFF2-40B4-BE49-F238E27FC236}">
                    <a16:creationId xmlns:a16="http://schemas.microsoft.com/office/drawing/2014/main" id="{397ED9F2-72CE-5546-8ACA-3960DB38FA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9968" y="901874"/>
                <a:ext cx="1865336" cy="25521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EF8948DF-F8E0-074C-939C-3102C71A2B37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6F39FAA-F770-934B-BB53-921478BD0810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B066E75-4084-5B46-B0DB-55A144649DFC}"/>
              </a:ext>
            </a:extLst>
          </p:cNvPr>
          <p:cNvSpPr txBox="1"/>
          <p:nvPr/>
        </p:nvSpPr>
        <p:spPr>
          <a:xfrm>
            <a:off x="9021022" y="50129"/>
            <a:ext cx="2828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="1" dirty="0"/>
              <a:t> load </a:t>
            </a:r>
            <a:r>
              <a:rPr lang="en-US" sz="2400" dirty="0"/>
              <a:t>is necessary to “complete the circuit” </a:t>
            </a: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7641A2A-4EAC-8249-B0CA-E9542E9DC764}"/>
              </a:ext>
            </a:extLst>
          </p:cNvPr>
          <p:cNvSpPr/>
          <p:nvPr/>
        </p:nvSpPr>
        <p:spPr>
          <a:xfrm flipH="1" flipV="1">
            <a:off x="3634069" y="-257262"/>
            <a:ext cx="5630878" cy="1879604"/>
          </a:xfrm>
          <a:prstGeom prst="arc">
            <a:avLst>
              <a:gd name="adj1" fmla="val 11316301"/>
              <a:gd name="adj2" fmla="val 1410770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94492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u="sng" dirty="0">
                <a:latin typeface="+mn-lt"/>
              </a:rPr>
              <a:t>Voltmeter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80EC91-AA30-9D4A-8A87-9036CF107678}"/>
              </a:ext>
            </a:extLst>
          </p:cNvPr>
          <p:cNvGrpSpPr/>
          <p:nvPr/>
        </p:nvGrpSpPr>
        <p:grpSpPr>
          <a:xfrm>
            <a:off x="388495" y="1020787"/>
            <a:ext cx="11860841" cy="5742032"/>
            <a:chOff x="365341" y="1032362"/>
            <a:chExt cx="11860841" cy="574203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6A4ECE3-B437-0E4C-ACEF-A21B0923EC64}"/>
                </a:ext>
              </a:extLst>
            </p:cNvPr>
            <p:cNvGrpSpPr/>
            <p:nvPr/>
          </p:nvGrpSpPr>
          <p:grpSpPr>
            <a:xfrm>
              <a:off x="365341" y="2981195"/>
              <a:ext cx="11860841" cy="3311269"/>
              <a:chOff x="365341" y="2981195"/>
              <a:chExt cx="11860841" cy="33112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B9CC961-254A-F747-976E-6CCBC6547487}"/>
                  </a:ext>
                </a:extLst>
              </p:cNvPr>
              <p:cNvGrpSpPr/>
              <p:nvPr/>
            </p:nvGrpSpPr>
            <p:grpSpPr>
              <a:xfrm>
                <a:off x="365341" y="3197319"/>
                <a:ext cx="3404992" cy="3095145"/>
                <a:chOff x="365341" y="3197319"/>
                <a:chExt cx="3404992" cy="3095145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79633182-0B86-5D45-A933-D0B6F434A3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3670" y="3197319"/>
                  <a:ext cx="2968669" cy="2127373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C4B2D692-1642-894F-BCDC-2907A136DA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5341" y="4165091"/>
                  <a:ext cx="2968669" cy="2127373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0236F63D-CD35-AC44-B847-6A7D5679E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49468" y="4216594"/>
                  <a:ext cx="2020865" cy="1448169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E4DA4AC-999A-8C44-8BEE-607C5A32E1B7}"/>
                  </a:ext>
                </a:extLst>
              </p:cNvPr>
              <p:cNvGrpSpPr/>
              <p:nvPr/>
            </p:nvGrpSpPr>
            <p:grpSpPr>
              <a:xfrm>
                <a:off x="8831822" y="2981195"/>
                <a:ext cx="3394360" cy="2707880"/>
                <a:chOff x="-294125" y="3197319"/>
                <a:chExt cx="3394360" cy="2975643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79D2801-F6E8-0240-AB50-63E855AF6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3671" y="3197319"/>
                  <a:ext cx="2536564" cy="2127374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6EBAC7E0-61B7-DB43-B227-8E9C132F2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294125" y="4355240"/>
                  <a:ext cx="2536563" cy="1817722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BEACB60B-002A-AC41-8D80-E9DF3108A5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32669" y="3816727"/>
                  <a:ext cx="2020865" cy="169713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526997-5D91-2A41-B8B6-E2A7DFCBE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1123938"/>
              <a:ext cx="10357643" cy="565045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7AD281C-B397-374A-9AFB-44D5A5381FB7}"/>
                </a:ext>
              </a:extLst>
            </p:cNvPr>
            <p:cNvGrpSpPr/>
            <p:nvPr/>
          </p:nvGrpSpPr>
          <p:grpSpPr>
            <a:xfrm>
              <a:off x="9091764" y="3453593"/>
              <a:ext cx="2887547" cy="2703610"/>
              <a:chOff x="961240" y="3955867"/>
              <a:chExt cx="2887547" cy="270361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95FBAC4-96DB-5645-8194-1A0FD42E7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687" y="3955867"/>
                <a:ext cx="2578100" cy="142032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2D709611-2F17-CF48-A8C7-B94661E29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151" y="5084677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B625109-E8F0-254E-92B8-410279EA3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240" y="4956230"/>
                <a:ext cx="2578100" cy="1328945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49D902-8331-E249-ADD9-7C8FC5843B8D}"/>
                </a:ext>
              </a:extLst>
            </p:cNvPr>
            <p:cNvGrpSpPr/>
            <p:nvPr/>
          </p:nvGrpSpPr>
          <p:grpSpPr>
            <a:xfrm>
              <a:off x="1112463" y="1032362"/>
              <a:ext cx="6296931" cy="5364069"/>
              <a:chOff x="1112463" y="1032362"/>
              <a:chExt cx="6296931" cy="536406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D1C98DA-3175-F747-B696-BBB3C6C5BC9F}"/>
                  </a:ext>
                </a:extLst>
              </p:cNvPr>
              <p:cNvGrpSpPr/>
              <p:nvPr/>
            </p:nvGrpSpPr>
            <p:grpSpPr>
              <a:xfrm>
                <a:off x="1112463" y="3801395"/>
                <a:ext cx="2949013" cy="2595036"/>
                <a:chOff x="1112463" y="3801395"/>
                <a:chExt cx="2949013" cy="2595036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2D32C91D-9B0D-EF4D-9D16-D640E62D5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70687" y="3801395"/>
                  <a:ext cx="2578100" cy="1574800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7C3FCE5-742C-0845-9B44-C42E5B3FA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2463" y="4821631"/>
                  <a:ext cx="2578100" cy="157480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3CA137F5-F626-7C4A-B2EF-342109527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83376" y="4717664"/>
                  <a:ext cx="2578100" cy="1328945"/>
                </a:xfrm>
                <a:prstGeom prst="rect">
                  <a:avLst/>
                </a:prstGeom>
              </p:spPr>
            </p:pic>
          </p:grp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1BC2D571-7F25-4246-B55D-7667A01BA81F}"/>
                  </a:ext>
                </a:extLst>
              </p:cNvPr>
              <p:cNvSpPr/>
              <p:nvPr/>
            </p:nvSpPr>
            <p:spPr>
              <a:xfrm>
                <a:off x="5699342" y="1032362"/>
                <a:ext cx="1710052" cy="2396637"/>
              </a:xfrm>
              <a:prstGeom prst="roundRect">
                <a:avLst/>
              </a:prstGeom>
              <a:solidFill>
                <a:srgbClr val="FFFF00">
                  <a:alpha val="4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0384AB1-F24A-F74E-BF1B-8D9C063A4EEE}"/>
              </a:ext>
            </a:extLst>
          </p:cNvPr>
          <p:cNvSpPr/>
          <p:nvPr/>
        </p:nvSpPr>
        <p:spPr>
          <a:xfrm>
            <a:off x="9013881" y="106725"/>
            <a:ext cx="3100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voltmeter</a:t>
            </a:r>
            <a:r>
              <a:rPr lang="en-US" sz="2400" dirty="0"/>
              <a:t> is often put in place of the load to measure the voltage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A12416BD-9DB8-7643-B187-B072B5C4E330}"/>
              </a:ext>
            </a:extLst>
          </p:cNvPr>
          <p:cNvSpPr/>
          <p:nvPr/>
        </p:nvSpPr>
        <p:spPr>
          <a:xfrm flipH="1" flipV="1">
            <a:off x="3634069" y="-257262"/>
            <a:ext cx="5630878" cy="1879604"/>
          </a:xfrm>
          <a:prstGeom prst="arc">
            <a:avLst>
              <a:gd name="adj1" fmla="val 11316301"/>
              <a:gd name="adj2" fmla="val 1410770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Recap: four components of a Galvanic cell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066E75-4084-5B46-B0DB-55A144649DFC}"/>
              </a:ext>
            </a:extLst>
          </p:cNvPr>
          <p:cNvSpPr txBox="1"/>
          <p:nvPr/>
        </p:nvSpPr>
        <p:spPr>
          <a:xfrm>
            <a:off x="287217" y="596764"/>
            <a:ext cx="4228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Cathode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Salt Bridge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Load/voltmeter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946503E-C4B0-1D45-8397-7BFB7F09C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80"/>
          <a:stretch/>
        </p:blipFill>
        <p:spPr>
          <a:xfrm>
            <a:off x="2868139" y="776364"/>
            <a:ext cx="9264343" cy="54848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8402A1-90AB-3842-B0F2-F9D66CE17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47" t="26637" r="2744" b="12516"/>
          <a:stretch/>
        </p:blipFill>
        <p:spPr>
          <a:xfrm>
            <a:off x="287217" y="2410500"/>
            <a:ext cx="2746928" cy="40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6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Real cells vs these pictures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CD2F8C14-991E-F240-9B1F-889D9B85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80"/>
          <a:stretch/>
        </p:blipFill>
        <p:spPr>
          <a:xfrm>
            <a:off x="2868139" y="776364"/>
            <a:ext cx="9264343" cy="5484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8BCCB-1762-5740-AE2A-229E181A82C6}"/>
              </a:ext>
            </a:extLst>
          </p:cNvPr>
          <p:cNvSpPr txBox="1"/>
          <p:nvPr/>
        </p:nvSpPr>
        <p:spPr>
          <a:xfrm>
            <a:off x="82616" y="873972"/>
            <a:ext cx="3145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Real cells </a:t>
            </a:r>
            <a:r>
              <a:rPr lang="en-US" sz="2400" dirty="0"/>
              <a:t>(like the ones you’ll make in lab) may look different, but they still have the four essential components!</a:t>
            </a:r>
          </a:p>
        </p:txBody>
      </p:sp>
    </p:spTree>
    <p:extLst>
      <p:ext uri="{BB962C8B-B14F-4D97-AF65-F5344CB8AC3E}">
        <p14:creationId xmlns:p14="http://schemas.microsoft.com/office/powerpoint/2010/main" val="412570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EF8FE01-BD76-364B-A775-21D81FAC42ED}"/>
                  </a:ext>
                </a:extLst>
              </p:cNvPr>
              <p:cNvSpPr txBox="1"/>
              <p:nvPr/>
            </p:nvSpPr>
            <p:spPr>
              <a:xfrm>
                <a:off x="1192060" y="679553"/>
                <a:ext cx="14755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EF8FE01-BD76-364B-A775-21D81FAC4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060" y="679553"/>
                <a:ext cx="1475567" cy="461665"/>
              </a:xfrm>
              <a:prstGeom prst="rect">
                <a:avLst/>
              </a:prstGeom>
              <a:blipFill>
                <a:blip r:embed="rId3"/>
                <a:stretch>
                  <a:fillRect l="-1709" r="-4529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2" name="Picture 2">
            <a:extLst>
              <a:ext uri="{FF2B5EF4-FFF2-40B4-BE49-F238E27FC236}">
                <a16:creationId xmlns:a16="http://schemas.microsoft.com/office/drawing/2014/main" id="{54AD0AA1-D999-8D41-927A-FC9F915E7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08" y="478038"/>
            <a:ext cx="1124635" cy="8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48787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Filter-paper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 </a:t>
            </a:r>
          </a:p>
        </p:txBody>
      </p:sp>
    </p:spTree>
    <p:extLst>
      <p:ext uri="{BB962C8B-B14F-4D97-AF65-F5344CB8AC3E}">
        <p14:creationId xmlns:p14="http://schemas.microsoft.com/office/powerpoint/2010/main" val="44838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8492EE-FEA7-004F-931B-CC258E91D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02" y="168322"/>
            <a:ext cx="1124635" cy="8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966E24-6873-3D46-A072-BB146CB9E4E0}"/>
                  </a:ext>
                </a:extLst>
              </p:cNvPr>
              <p:cNvSpPr/>
              <p:nvPr/>
            </p:nvSpPr>
            <p:spPr>
              <a:xfrm>
                <a:off x="3418593" y="2908697"/>
                <a:ext cx="2135294" cy="2117044"/>
              </a:xfrm>
              <a:prstGeom prst="ellipse">
                <a:avLst/>
              </a:prstGeom>
              <a:solidFill>
                <a:srgbClr val="7030A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3819DC-CDD0-1145-94DC-DDB593C406DD}"/>
                  </a:ext>
                </a:extLst>
              </p:cNvPr>
              <p:cNvSpPr/>
              <p:nvPr/>
            </p:nvSpPr>
            <p:spPr>
              <a:xfrm>
                <a:off x="5107216" y="3763109"/>
                <a:ext cx="2135294" cy="2117044"/>
              </a:xfrm>
              <a:prstGeom prst="ellipse">
                <a:avLst/>
              </a:prstGeom>
              <a:solidFill>
                <a:srgbClr val="00B0F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/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/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0" dirty="0"/>
                    <a:t> </a:t>
                  </a:r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1F2BED4F-6033-CA4A-B16D-6475023E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73" y="266985"/>
            <a:ext cx="1124635" cy="8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306FD1-AF72-A740-B567-26281D6DB979}"/>
                  </a:ext>
                </a:extLst>
              </p:cNvPr>
              <p:cNvSpPr txBox="1"/>
              <p:nvPr/>
            </p:nvSpPr>
            <p:spPr>
              <a:xfrm>
                <a:off x="4061476" y="349726"/>
                <a:ext cx="14755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𝑁𝑎𝐶𝑙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306FD1-AF72-A740-B567-26281D6DB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76" y="349726"/>
                <a:ext cx="1475567" cy="461665"/>
              </a:xfrm>
              <a:prstGeom prst="rect">
                <a:avLst/>
              </a:prstGeom>
              <a:blipFill>
                <a:blip r:embed="rId7"/>
                <a:stretch>
                  <a:fillRect l="-855" r="-341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9C09A-A836-C848-8AC1-5E74D688FC34}"/>
                  </a:ext>
                </a:extLst>
              </p:cNvPr>
              <p:cNvSpPr txBox="1"/>
              <p:nvPr/>
            </p:nvSpPr>
            <p:spPr>
              <a:xfrm>
                <a:off x="8038184" y="225666"/>
                <a:ext cx="14755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𝐶𝑢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9C09A-A836-C848-8AC1-5E74D688F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184" y="225666"/>
                <a:ext cx="1475567" cy="461665"/>
              </a:xfrm>
              <a:prstGeom prst="rect">
                <a:avLst/>
              </a:prstGeom>
              <a:blipFill>
                <a:blip r:embed="rId8"/>
                <a:stretch>
                  <a:fillRect l="-1709" r="-452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26BCE6-E447-FA4A-B190-777D5341442A}"/>
                  </a:ext>
                </a:extLst>
              </p:cNvPr>
              <p:cNvSpPr/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26BCE6-E447-FA4A-B190-777D53414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2B78C3-865D-1640-85A7-7C5C9DE0CB10}"/>
                  </a:ext>
                </a:extLst>
              </p:cNvPr>
              <p:cNvSpPr/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2B78C3-865D-1640-85A7-7C5C9DE0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8B13263E-1F64-0B3A-59F2-05F53278AA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48787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Filter-paper Daniell cell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680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966E24-6873-3D46-A072-BB146CB9E4E0}"/>
                  </a:ext>
                </a:extLst>
              </p:cNvPr>
              <p:cNvSpPr/>
              <p:nvPr/>
            </p:nvSpPr>
            <p:spPr>
              <a:xfrm>
                <a:off x="3418593" y="2908697"/>
                <a:ext cx="2135294" cy="2117044"/>
              </a:xfrm>
              <a:prstGeom prst="ellipse">
                <a:avLst/>
              </a:prstGeom>
              <a:solidFill>
                <a:srgbClr val="7030A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3819DC-CDD0-1145-94DC-DDB593C406DD}"/>
                  </a:ext>
                </a:extLst>
              </p:cNvPr>
              <p:cNvSpPr/>
              <p:nvPr/>
            </p:nvSpPr>
            <p:spPr>
              <a:xfrm>
                <a:off x="5107216" y="3763109"/>
                <a:ext cx="2135294" cy="2117044"/>
              </a:xfrm>
              <a:prstGeom prst="ellipse">
                <a:avLst/>
              </a:prstGeom>
              <a:solidFill>
                <a:srgbClr val="00B0F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/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/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0" dirty="0"/>
                    <a:t> </a:t>
                  </a:r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372981-1B05-F04B-925C-E44A7C45FD9D}"/>
              </a:ext>
            </a:extLst>
          </p:cNvPr>
          <p:cNvGrpSpPr/>
          <p:nvPr/>
        </p:nvGrpSpPr>
        <p:grpSpPr>
          <a:xfrm>
            <a:off x="4018015" y="4049048"/>
            <a:ext cx="4337369" cy="720032"/>
            <a:chOff x="4018015" y="4049048"/>
            <a:chExt cx="4337369" cy="720032"/>
          </a:xfrm>
        </p:grpSpPr>
        <p:sp>
          <p:nvSpPr>
            <p:cNvPr id="10" name="Bevel 9">
              <a:extLst>
                <a:ext uri="{FF2B5EF4-FFF2-40B4-BE49-F238E27FC236}">
                  <a16:creationId xmlns:a16="http://schemas.microsoft.com/office/drawing/2014/main" id="{7DAE9401-1DC2-2E43-A026-3429C64CD767}"/>
                </a:ext>
              </a:extLst>
            </p:cNvPr>
            <p:cNvSpPr/>
            <p:nvPr/>
          </p:nvSpPr>
          <p:spPr>
            <a:xfrm>
              <a:off x="4018015" y="4049048"/>
              <a:ext cx="865236" cy="720032"/>
            </a:xfrm>
            <a:prstGeom prst="beve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Bevel 68">
              <a:extLst>
                <a:ext uri="{FF2B5EF4-FFF2-40B4-BE49-F238E27FC236}">
                  <a16:creationId xmlns:a16="http://schemas.microsoft.com/office/drawing/2014/main" id="{4D4A7B60-A2FD-4042-873E-EE2CEF9DD714}"/>
                </a:ext>
              </a:extLst>
            </p:cNvPr>
            <p:cNvSpPr/>
            <p:nvPr/>
          </p:nvSpPr>
          <p:spPr>
            <a:xfrm>
              <a:off x="7516459" y="4071305"/>
              <a:ext cx="838925" cy="680145"/>
            </a:xfrm>
            <a:prstGeom prst="beve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417C1D-62E3-E746-B607-477A78A6F287}"/>
              </a:ext>
            </a:extLst>
          </p:cNvPr>
          <p:cNvSpPr txBox="1"/>
          <p:nvPr/>
        </p:nvSpPr>
        <p:spPr>
          <a:xfrm>
            <a:off x="162892" y="5215612"/>
            <a:ext cx="2633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we have all four components?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B0AB81D-23BE-3645-B154-179902BE2F91}"/>
                  </a:ext>
                </a:extLst>
              </p:cNvPr>
              <p:cNvSpPr/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B0AB81D-23BE-3645-B154-179902BE2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74A0832-625A-DC46-8EDB-6A673E71F45C}"/>
                  </a:ext>
                </a:extLst>
              </p:cNvPr>
              <p:cNvSpPr/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74A0832-625A-DC46-8EDB-6A673E71F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96662D-A819-D547-962C-E76D92101CE7}"/>
                  </a:ext>
                </a:extLst>
              </p:cNvPr>
              <p:cNvSpPr/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96662D-A819-D547-962C-E76D92101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  <a:blipFill>
                <a:blip r:embed="rId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78A57A-2808-A54D-898C-B38AB5AFF408}"/>
                  </a:ext>
                </a:extLst>
              </p:cNvPr>
              <p:cNvSpPr/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78A57A-2808-A54D-898C-B38AB5AFF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958276AA-E9EE-A1A0-8584-D31D6BC8D5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48787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Filter-paper Daniell cell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6161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966E24-6873-3D46-A072-BB146CB9E4E0}"/>
                  </a:ext>
                </a:extLst>
              </p:cNvPr>
              <p:cNvSpPr/>
              <p:nvPr/>
            </p:nvSpPr>
            <p:spPr>
              <a:xfrm>
                <a:off x="3418593" y="2908697"/>
                <a:ext cx="2135294" cy="2117044"/>
              </a:xfrm>
              <a:prstGeom prst="ellipse">
                <a:avLst/>
              </a:prstGeom>
              <a:solidFill>
                <a:srgbClr val="7030A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3819DC-CDD0-1145-94DC-DDB593C406DD}"/>
                  </a:ext>
                </a:extLst>
              </p:cNvPr>
              <p:cNvSpPr/>
              <p:nvPr/>
            </p:nvSpPr>
            <p:spPr>
              <a:xfrm>
                <a:off x="5107216" y="3763109"/>
                <a:ext cx="2135294" cy="2117044"/>
              </a:xfrm>
              <a:prstGeom prst="ellipse">
                <a:avLst/>
              </a:prstGeom>
              <a:solidFill>
                <a:srgbClr val="00B0F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/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/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0" dirty="0"/>
                    <a:t> </a:t>
                  </a:r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417C1D-62E3-E746-B607-477A78A6F287}"/>
              </a:ext>
            </a:extLst>
          </p:cNvPr>
          <p:cNvSpPr txBox="1"/>
          <p:nvPr/>
        </p:nvSpPr>
        <p:spPr>
          <a:xfrm>
            <a:off x="162892" y="5215612"/>
            <a:ext cx="263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 do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3AADE3-4C1B-C348-B990-F0BBB124D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r="54057" b="62420"/>
          <a:stretch/>
        </p:blipFill>
        <p:spPr>
          <a:xfrm>
            <a:off x="5382960" y="4770022"/>
            <a:ext cx="1262793" cy="17854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372B43E-B5AF-0D4D-95E1-8475613681EE}"/>
              </a:ext>
            </a:extLst>
          </p:cNvPr>
          <p:cNvGrpSpPr/>
          <p:nvPr/>
        </p:nvGrpSpPr>
        <p:grpSpPr>
          <a:xfrm>
            <a:off x="4018015" y="4049048"/>
            <a:ext cx="4337369" cy="720032"/>
            <a:chOff x="4018015" y="4049048"/>
            <a:chExt cx="4337369" cy="720032"/>
          </a:xfrm>
        </p:grpSpPr>
        <p:sp>
          <p:nvSpPr>
            <p:cNvPr id="27" name="Bevel 26">
              <a:extLst>
                <a:ext uri="{FF2B5EF4-FFF2-40B4-BE49-F238E27FC236}">
                  <a16:creationId xmlns:a16="http://schemas.microsoft.com/office/drawing/2014/main" id="{ED75DBE5-EB21-D64E-B7C1-8E0100653165}"/>
                </a:ext>
              </a:extLst>
            </p:cNvPr>
            <p:cNvSpPr/>
            <p:nvPr/>
          </p:nvSpPr>
          <p:spPr>
            <a:xfrm>
              <a:off x="4018015" y="4049048"/>
              <a:ext cx="865236" cy="720032"/>
            </a:xfrm>
            <a:prstGeom prst="beve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evel 29">
              <a:extLst>
                <a:ext uri="{FF2B5EF4-FFF2-40B4-BE49-F238E27FC236}">
                  <a16:creationId xmlns:a16="http://schemas.microsoft.com/office/drawing/2014/main" id="{0131F8D6-F67D-3B47-84A0-6D6A6816AFC8}"/>
                </a:ext>
              </a:extLst>
            </p:cNvPr>
            <p:cNvSpPr/>
            <p:nvPr/>
          </p:nvSpPr>
          <p:spPr>
            <a:xfrm>
              <a:off x="7516459" y="4071305"/>
              <a:ext cx="838925" cy="680145"/>
            </a:xfrm>
            <a:prstGeom prst="beve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810A881E-B92D-BF4C-B9AA-1F95DD14BCDF}"/>
              </a:ext>
            </a:extLst>
          </p:cNvPr>
          <p:cNvSpPr/>
          <p:nvPr/>
        </p:nvSpPr>
        <p:spPr>
          <a:xfrm>
            <a:off x="4537276" y="4428966"/>
            <a:ext cx="868101" cy="1752112"/>
          </a:xfrm>
          <a:custGeom>
            <a:avLst/>
            <a:gdLst>
              <a:gd name="connsiteX0" fmla="*/ 0 w 868101"/>
              <a:gd name="connsiteY0" fmla="*/ 0 h 2176237"/>
              <a:gd name="connsiteX1" fmla="*/ 312516 w 868101"/>
              <a:gd name="connsiteY1" fmla="*/ 150470 h 2176237"/>
              <a:gd name="connsiteX2" fmla="*/ 439838 w 868101"/>
              <a:gd name="connsiteY2" fmla="*/ 254643 h 2176237"/>
              <a:gd name="connsiteX3" fmla="*/ 532435 w 868101"/>
              <a:gd name="connsiteY3" fmla="*/ 381964 h 2176237"/>
              <a:gd name="connsiteX4" fmla="*/ 671332 w 868101"/>
              <a:gd name="connsiteY4" fmla="*/ 648182 h 2176237"/>
              <a:gd name="connsiteX5" fmla="*/ 694481 w 868101"/>
              <a:gd name="connsiteY5" fmla="*/ 798653 h 2176237"/>
              <a:gd name="connsiteX6" fmla="*/ 740780 w 868101"/>
              <a:gd name="connsiteY6" fmla="*/ 949124 h 2176237"/>
              <a:gd name="connsiteX7" fmla="*/ 763929 w 868101"/>
              <a:gd name="connsiteY7" fmla="*/ 1365812 h 2176237"/>
              <a:gd name="connsiteX8" fmla="*/ 787078 w 868101"/>
              <a:gd name="connsiteY8" fmla="*/ 1643605 h 2176237"/>
              <a:gd name="connsiteX9" fmla="*/ 810228 w 868101"/>
              <a:gd name="connsiteY9" fmla="*/ 1921397 h 2176237"/>
              <a:gd name="connsiteX10" fmla="*/ 821802 w 868101"/>
              <a:gd name="connsiteY10" fmla="*/ 2060293 h 2176237"/>
              <a:gd name="connsiteX11" fmla="*/ 844952 w 868101"/>
              <a:gd name="connsiteY11" fmla="*/ 2141316 h 2176237"/>
              <a:gd name="connsiteX12" fmla="*/ 868101 w 868101"/>
              <a:gd name="connsiteY12" fmla="*/ 2176040 h 2176237"/>
              <a:gd name="connsiteX13" fmla="*/ 844952 w 868101"/>
              <a:gd name="connsiteY13" fmla="*/ 2152891 h 2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8101" h="2176237">
                <a:moveTo>
                  <a:pt x="0" y="0"/>
                </a:moveTo>
                <a:cubicBezTo>
                  <a:pt x="119605" y="54015"/>
                  <a:pt x="239210" y="108030"/>
                  <a:pt x="312516" y="150470"/>
                </a:cubicBezTo>
                <a:cubicBezTo>
                  <a:pt x="385822" y="192911"/>
                  <a:pt x="403185" y="216061"/>
                  <a:pt x="439838" y="254643"/>
                </a:cubicBezTo>
                <a:cubicBezTo>
                  <a:pt x="476491" y="293225"/>
                  <a:pt x="493853" y="316374"/>
                  <a:pt x="532435" y="381964"/>
                </a:cubicBezTo>
                <a:cubicBezTo>
                  <a:pt x="571017" y="447554"/>
                  <a:pt x="644324" y="578734"/>
                  <a:pt x="671332" y="648182"/>
                </a:cubicBezTo>
                <a:cubicBezTo>
                  <a:pt x="698340" y="717630"/>
                  <a:pt x="682906" y="748496"/>
                  <a:pt x="694481" y="798653"/>
                </a:cubicBezTo>
                <a:cubicBezTo>
                  <a:pt x="706056" y="848810"/>
                  <a:pt x="729205" y="854597"/>
                  <a:pt x="740780" y="949124"/>
                </a:cubicBezTo>
                <a:cubicBezTo>
                  <a:pt x="752355" y="1043651"/>
                  <a:pt x="756213" y="1250065"/>
                  <a:pt x="763929" y="1365812"/>
                </a:cubicBezTo>
                <a:cubicBezTo>
                  <a:pt x="771645" y="1481559"/>
                  <a:pt x="787078" y="1643605"/>
                  <a:pt x="787078" y="1643605"/>
                </a:cubicBezTo>
                <a:lnTo>
                  <a:pt x="810228" y="1921397"/>
                </a:lnTo>
                <a:cubicBezTo>
                  <a:pt x="816015" y="1990845"/>
                  <a:pt x="816015" y="2023640"/>
                  <a:pt x="821802" y="2060293"/>
                </a:cubicBezTo>
                <a:cubicBezTo>
                  <a:pt x="827589" y="2096946"/>
                  <a:pt x="844952" y="2141316"/>
                  <a:pt x="844952" y="2141316"/>
                </a:cubicBezTo>
                <a:cubicBezTo>
                  <a:pt x="852669" y="2160607"/>
                  <a:pt x="868101" y="2174111"/>
                  <a:pt x="868101" y="2176040"/>
                </a:cubicBezTo>
                <a:cubicBezTo>
                  <a:pt x="868101" y="2177969"/>
                  <a:pt x="856526" y="2165430"/>
                  <a:pt x="844952" y="215289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B000DD3-A03B-D046-A121-F84F42358863}"/>
              </a:ext>
            </a:extLst>
          </p:cNvPr>
          <p:cNvSpPr/>
          <p:nvPr/>
        </p:nvSpPr>
        <p:spPr>
          <a:xfrm>
            <a:off x="6639245" y="4331070"/>
            <a:ext cx="1116568" cy="1673911"/>
          </a:xfrm>
          <a:custGeom>
            <a:avLst/>
            <a:gdLst>
              <a:gd name="connsiteX0" fmla="*/ 839244 w 839244"/>
              <a:gd name="connsiteY0" fmla="*/ 0 h 830937"/>
              <a:gd name="connsiteX1" fmla="*/ 701457 w 839244"/>
              <a:gd name="connsiteY1" fmla="*/ 137786 h 830937"/>
              <a:gd name="connsiteX2" fmla="*/ 626301 w 839244"/>
              <a:gd name="connsiteY2" fmla="*/ 212942 h 830937"/>
              <a:gd name="connsiteX3" fmla="*/ 526093 w 839244"/>
              <a:gd name="connsiteY3" fmla="*/ 388307 h 830937"/>
              <a:gd name="connsiteX4" fmla="*/ 475989 w 839244"/>
              <a:gd name="connsiteY4" fmla="*/ 613775 h 830937"/>
              <a:gd name="connsiteX5" fmla="*/ 438411 w 839244"/>
              <a:gd name="connsiteY5" fmla="*/ 776613 h 830937"/>
              <a:gd name="connsiteX6" fmla="*/ 350728 w 839244"/>
              <a:gd name="connsiteY6" fmla="*/ 826717 h 830937"/>
              <a:gd name="connsiteX7" fmla="*/ 187890 w 839244"/>
              <a:gd name="connsiteY7" fmla="*/ 826717 h 830937"/>
              <a:gd name="connsiteX8" fmla="*/ 37578 w 839244"/>
              <a:gd name="connsiteY8" fmla="*/ 814191 h 830937"/>
              <a:gd name="connsiteX9" fmla="*/ 0 w 839244"/>
              <a:gd name="connsiteY9" fmla="*/ 814191 h 83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9244" h="830937">
                <a:moveTo>
                  <a:pt x="839244" y="0"/>
                </a:moveTo>
                <a:lnTo>
                  <a:pt x="701457" y="137786"/>
                </a:lnTo>
                <a:cubicBezTo>
                  <a:pt x="665966" y="173276"/>
                  <a:pt x="655528" y="171189"/>
                  <a:pt x="626301" y="212942"/>
                </a:cubicBezTo>
                <a:cubicBezTo>
                  <a:pt x="597074" y="254695"/>
                  <a:pt x="551145" y="321502"/>
                  <a:pt x="526093" y="388307"/>
                </a:cubicBezTo>
                <a:cubicBezTo>
                  <a:pt x="501041" y="455112"/>
                  <a:pt x="490603" y="549057"/>
                  <a:pt x="475989" y="613775"/>
                </a:cubicBezTo>
                <a:cubicBezTo>
                  <a:pt x="461375" y="678493"/>
                  <a:pt x="459288" y="741123"/>
                  <a:pt x="438411" y="776613"/>
                </a:cubicBezTo>
                <a:cubicBezTo>
                  <a:pt x="417534" y="812103"/>
                  <a:pt x="392482" y="818366"/>
                  <a:pt x="350728" y="826717"/>
                </a:cubicBezTo>
                <a:cubicBezTo>
                  <a:pt x="308974" y="835068"/>
                  <a:pt x="240082" y="828805"/>
                  <a:pt x="187890" y="826717"/>
                </a:cubicBezTo>
                <a:cubicBezTo>
                  <a:pt x="135698" y="824629"/>
                  <a:pt x="68893" y="816279"/>
                  <a:pt x="37578" y="814191"/>
                </a:cubicBezTo>
                <a:cubicBezTo>
                  <a:pt x="6263" y="812103"/>
                  <a:pt x="3131" y="813147"/>
                  <a:pt x="0" y="8141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01B4059-C050-FE4A-BD94-DB58092870F8}"/>
                  </a:ext>
                </a:extLst>
              </p:cNvPr>
              <p:cNvSpPr/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01B4059-C050-FE4A-BD94-DB5809287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3DBEC7-9CE5-9241-AACF-5749E71E1857}"/>
                  </a:ext>
                </a:extLst>
              </p:cNvPr>
              <p:cNvSpPr/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3DBEC7-9CE5-9241-AACF-5749E71E1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119CB83-90F0-1344-8526-57090F41136B}"/>
                  </a:ext>
                </a:extLst>
              </p:cNvPr>
              <p:cNvSpPr/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119CB83-90F0-1344-8526-57090F411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6F06B73-58D0-364C-B32A-F19D5EB3D041}"/>
                  </a:ext>
                </a:extLst>
              </p:cNvPr>
              <p:cNvSpPr/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6F06B73-58D0-364C-B32A-F19D5EB3D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>
            <a:extLst>
              <a:ext uri="{FF2B5EF4-FFF2-40B4-BE49-F238E27FC236}">
                <a16:creationId xmlns:a16="http://schemas.microsoft.com/office/drawing/2014/main" id="{AB0C851F-64D4-EC52-F3AF-5DE1B7C4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48787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Filter-paper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 </a:t>
            </a:r>
          </a:p>
        </p:txBody>
      </p:sp>
    </p:spTree>
    <p:extLst>
      <p:ext uri="{BB962C8B-B14F-4D97-AF65-F5344CB8AC3E}">
        <p14:creationId xmlns:p14="http://schemas.microsoft.com/office/powerpoint/2010/main" val="92809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966E24-6873-3D46-A072-BB146CB9E4E0}"/>
                  </a:ext>
                </a:extLst>
              </p:cNvPr>
              <p:cNvSpPr/>
              <p:nvPr/>
            </p:nvSpPr>
            <p:spPr>
              <a:xfrm>
                <a:off x="3418593" y="2908697"/>
                <a:ext cx="2135294" cy="2117044"/>
              </a:xfrm>
              <a:prstGeom prst="ellipse">
                <a:avLst/>
              </a:prstGeom>
              <a:solidFill>
                <a:srgbClr val="7030A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3819DC-CDD0-1145-94DC-DDB593C406DD}"/>
                  </a:ext>
                </a:extLst>
              </p:cNvPr>
              <p:cNvSpPr/>
              <p:nvPr/>
            </p:nvSpPr>
            <p:spPr>
              <a:xfrm>
                <a:off x="5107216" y="3763109"/>
                <a:ext cx="2135294" cy="2117044"/>
              </a:xfrm>
              <a:prstGeom prst="ellipse">
                <a:avLst/>
              </a:prstGeom>
              <a:solidFill>
                <a:srgbClr val="00B0F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/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/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0" dirty="0"/>
                    <a:t> </a:t>
                  </a:r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417C1D-62E3-E746-B607-477A78A6F287}"/>
              </a:ext>
            </a:extLst>
          </p:cNvPr>
          <p:cNvSpPr txBox="1"/>
          <p:nvPr/>
        </p:nvSpPr>
        <p:spPr>
          <a:xfrm>
            <a:off x="162892" y="5215612"/>
            <a:ext cx="301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half-reactions are taking place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3AADE3-4C1B-C348-B990-F0BBB124D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r="54057" b="62420"/>
          <a:stretch/>
        </p:blipFill>
        <p:spPr>
          <a:xfrm>
            <a:off x="5382960" y="4770022"/>
            <a:ext cx="1262793" cy="17854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57238-1211-8C44-92DF-839A7DA80C32}"/>
              </a:ext>
            </a:extLst>
          </p:cNvPr>
          <p:cNvGrpSpPr/>
          <p:nvPr/>
        </p:nvGrpSpPr>
        <p:grpSpPr>
          <a:xfrm>
            <a:off x="4018015" y="4049048"/>
            <a:ext cx="4337369" cy="720032"/>
            <a:chOff x="4018015" y="4049048"/>
            <a:chExt cx="4337369" cy="720032"/>
          </a:xfrm>
        </p:grpSpPr>
        <p:sp>
          <p:nvSpPr>
            <p:cNvPr id="27" name="Bevel 26">
              <a:extLst>
                <a:ext uri="{FF2B5EF4-FFF2-40B4-BE49-F238E27FC236}">
                  <a16:creationId xmlns:a16="http://schemas.microsoft.com/office/drawing/2014/main" id="{AEA048F2-E458-2F4B-9449-533745B8BC25}"/>
                </a:ext>
              </a:extLst>
            </p:cNvPr>
            <p:cNvSpPr/>
            <p:nvPr/>
          </p:nvSpPr>
          <p:spPr>
            <a:xfrm>
              <a:off x="4018015" y="4049048"/>
              <a:ext cx="865236" cy="720032"/>
            </a:xfrm>
            <a:prstGeom prst="beve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evel 29">
              <a:extLst>
                <a:ext uri="{FF2B5EF4-FFF2-40B4-BE49-F238E27FC236}">
                  <a16:creationId xmlns:a16="http://schemas.microsoft.com/office/drawing/2014/main" id="{FCC55B7D-E79D-2349-9DD7-206923004586}"/>
                </a:ext>
              </a:extLst>
            </p:cNvPr>
            <p:cNvSpPr/>
            <p:nvPr/>
          </p:nvSpPr>
          <p:spPr>
            <a:xfrm>
              <a:off x="7516459" y="4071305"/>
              <a:ext cx="838925" cy="680145"/>
            </a:xfrm>
            <a:prstGeom prst="beve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F5B4A2DD-A1B9-594D-939C-90B060F3C005}"/>
              </a:ext>
            </a:extLst>
          </p:cNvPr>
          <p:cNvSpPr/>
          <p:nvPr/>
        </p:nvSpPr>
        <p:spPr>
          <a:xfrm>
            <a:off x="6639245" y="4331070"/>
            <a:ext cx="1116568" cy="1673911"/>
          </a:xfrm>
          <a:custGeom>
            <a:avLst/>
            <a:gdLst>
              <a:gd name="connsiteX0" fmla="*/ 839244 w 839244"/>
              <a:gd name="connsiteY0" fmla="*/ 0 h 830937"/>
              <a:gd name="connsiteX1" fmla="*/ 701457 w 839244"/>
              <a:gd name="connsiteY1" fmla="*/ 137786 h 830937"/>
              <a:gd name="connsiteX2" fmla="*/ 626301 w 839244"/>
              <a:gd name="connsiteY2" fmla="*/ 212942 h 830937"/>
              <a:gd name="connsiteX3" fmla="*/ 526093 w 839244"/>
              <a:gd name="connsiteY3" fmla="*/ 388307 h 830937"/>
              <a:gd name="connsiteX4" fmla="*/ 475989 w 839244"/>
              <a:gd name="connsiteY4" fmla="*/ 613775 h 830937"/>
              <a:gd name="connsiteX5" fmla="*/ 438411 w 839244"/>
              <a:gd name="connsiteY5" fmla="*/ 776613 h 830937"/>
              <a:gd name="connsiteX6" fmla="*/ 350728 w 839244"/>
              <a:gd name="connsiteY6" fmla="*/ 826717 h 830937"/>
              <a:gd name="connsiteX7" fmla="*/ 187890 w 839244"/>
              <a:gd name="connsiteY7" fmla="*/ 826717 h 830937"/>
              <a:gd name="connsiteX8" fmla="*/ 37578 w 839244"/>
              <a:gd name="connsiteY8" fmla="*/ 814191 h 830937"/>
              <a:gd name="connsiteX9" fmla="*/ 0 w 839244"/>
              <a:gd name="connsiteY9" fmla="*/ 814191 h 83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9244" h="830937">
                <a:moveTo>
                  <a:pt x="839244" y="0"/>
                </a:moveTo>
                <a:lnTo>
                  <a:pt x="701457" y="137786"/>
                </a:lnTo>
                <a:cubicBezTo>
                  <a:pt x="665966" y="173276"/>
                  <a:pt x="655528" y="171189"/>
                  <a:pt x="626301" y="212942"/>
                </a:cubicBezTo>
                <a:cubicBezTo>
                  <a:pt x="597074" y="254695"/>
                  <a:pt x="551145" y="321502"/>
                  <a:pt x="526093" y="388307"/>
                </a:cubicBezTo>
                <a:cubicBezTo>
                  <a:pt x="501041" y="455112"/>
                  <a:pt x="490603" y="549057"/>
                  <a:pt x="475989" y="613775"/>
                </a:cubicBezTo>
                <a:cubicBezTo>
                  <a:pt x="461375" y="678493"/>
                  <a:pt x="459288" y="741123"/>
                  <a:pt x="438411" y="776613"/>
                </a:cubicBezTo>
                <a:cubicBezTo>
                  <a:pt x="417534" y="812103"/>
                  <a:pt x="392482" y="818366"/>
                  <a:pt x="350728" y="826717"/>
                </a:cubicBezTo>
                <a:cubicBezTo>
                  <a:pt x="308974" y="835068"/>
                  <a:pt x="240082" y="828805"/>
                  <a:pt x="187890" y="826717"/>
                </a:cubicBezTo>
                <a:cubicBezTo>
                  <a:pt x="135698" y="824629"/>
                  <a:pt x="68893" y="816279"/>
                  <a:pt x="37578" y="814191"/>
                </a:cubicBezTo>
                <a:cubicBezTo>
                  <a:pt x="6263" y="812103"/>
                  <a:pt x="3131" y="813147"/>
                  <a:pt x="0" y="8141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73132A7-2BBA-5F4A-94C1-7AD48A73DFA2}"/>
              </a:ext>
            </a:extLst>
          </p:cNvPr>
          <p:cNvSpPr/>
          <p:nvPr/>
        </p:nvSpPr>
        <p:spPr>
          <a:xfrm>
            <a:off x="4537276" y="4428966"/>
            <a:ext cx="868101" cy="1752112"/>
          </a:xfrm>
          <a:custGeom>
            <a:avLst/>
            <a:gdLst>
              <a:gd name="connsiteX0" fmla="*/ 0 w 868101"/>
              <a:gd name="connsiteY0" fmla="*/ 0 h 2176237"/>
              <a:gd name="connsiteX1" fmla="*/ 312516 w 868101"/>
              <a:gd name="connsiteY1" fmla="*/ 150470 h 2176237"/>
              <a:gd name="connsiteX2" fmla="*/ 439838 w 868101"/>
              <a:gd name="connsiteY2" fmla="*/ 254643 h 2176237"/>
              <a:gd name="connsiteX3" fmla="*/ 532435 w 868101"/>
              <a:gd name="connsiteY3" fmla="*/ 381964 h 2176237"/>
              <a:gd name="connsiteX4" fmla="*/ 671332 w 868101"/>
              <a:gd name="connsiteY4" fmla="*/ 648182 h 2176237"/>
              <a:gd name="connsiteX5" fmla="*/ 694481 w 868101"/>
              <a:gd name="connsiteY5" fmla="*/ 798653 h 2176237"/>
              <a:gd name="connsiteX6" fmla="*/ 740780 w 868101"/>
              <a:gd name="connsiteY6" fmla="*/ 949124 h 2176237"/>
              <a:gd name="connsiteX7" fmla="*/ 763929 w 868101"/>
              <a:gd name="connsiteY7" fmla="*/ 1365812 h 2176237"/>
              <a:gd name="connsiteX8" fmla="*/ 787078 w 868101"/>
              <a:gd name="connsiteY8" fmla="*/ 1643605 h 2176237"/>
              <a:gd name="connsiteX9" fmla="*/ 810228 w 868101"/>
              <a:gd name="connsiteY9" fmla="*/ 1921397 h 2176237"/>
              <a:gd name="connsiteX10" fmla="*/ 821802 w 868101"/>
              <a:gd name="connsiteY10" fmla="*/ 2060293 h 2176237"/>
              <a:gd name="connsiteX11" fmla="*/ 844952 w 868101"/>
              <a:gd name="connsiteY11" fmla="*/ 2141316 h 2176237"/>
              <a:gd name="connsiteX12" fmla="*/ 868101 w 868101"/>
              <a:gd name="connsiteY12" fmla="*/ 2176040 h 2176237"/>
              <a:gd name="connsiteX13" fmla="*/ 844952 w 868101"/>
              <a:gd name="connsiteY13" fmla="*/ 2152891 h 2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8101" h="2176237">
                <a:moveTo>
                  <a:pt x="0" y="0"/>
                </a:moveTo>
                <a:cubicBezTo>
                  <a:pt x="119605" y="54015"/>
                  <a:pt x="239210" y="108030"/>
                  <a:pt x="312516" y="150470"/>
                </a:cubicBezTo>
                <a:cubicBezTo>
                  <a:pt x="385822" y="192911"/>
                  <a:pt x="403185" y="216061"/>
                  <a:pt x="439838" y="254643"/>
                </a:cubicBezTo>
                <a:cubicBezTo>
                  <a:pt x="476491" y="293225"/>
                  <a:pt x="493853" y="316374"/>
                  <a:pt x="532435" y="381964"/>
                </a:cubicBezTo>
                <a:cubicBezTo>
                  <a:pt x="571017" y="447554"/>
                  <a:pt x="644324" y="578734"/>
                  <a:pt x="671332" y="648182"/>
                </a:cubicBezTo>
                <a:cubicBezTo>
                  <a:pt x="698340" y="717630"/>
                  <a:pt x="682906" y="748496"/>
                  <a:pt x="694481" y="798653"/>
                </a:cubicBezTo>
                <a:cubicBezTo>
                  <a:pt x="706056" y="848810"/>
                  <a:pt x="729205" y="854597"/>
                  <a:pt x="740780" y="949124"/>
                </a:cubicBezTo>
                <a:cubicBezTo>
                  <a:pt x="752355" y="1043651"/>
                  <a:pt x="756213" y="1250065"/>
                  <a:pt x="763929" y="1365812"/>
                </a:cubicBezTo>
                <a:cubicBezTo>
                  <a:pt x="771645" y="1481559"/>
                  <a:pt x="787078" y="1643605"/>
                  <a:pt x="787078" y="1643605"/>
                </a:cubicBezTo>
                <a:lnTo>
                  <a:pt x="810228" y="1921397"/>
                </a:lnTo>
                <a:cubicBezTo>
                  <a:pt x="816015" y="1990845"/>
                  <a:pt x="816015" y="2023640"/>
                  <a:pt x="821802" y="2060293"/>
                </a:cubicBezTo>
                <a:cubicBezTo>
                  <a:pt x="827589" y="2096946"/>
                  <a:pt x="844952" y="2141316"/>
                  <a:pt x="844952" y="2141316"/>
                </a:cubicBezTo>
                <a:cubicBezTo>
                  <a:pt x="852669" y="2160607"/>
                  <a:pt x="868101" y="2174111"/>
                  <a:pt x="868101" y="2176040"/>
                </a:cubicBezTo>
                <a:cubicBezTo>
                  <a:pt x="868101" y="2177969"/>
                  <a:pt x="856526" y="2165430"/>
                  <a:pt x="844952" y="215289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/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/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1A0C089F-48AF-CB46-90AE-0B3CB578E1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35" t="83250" r="64914" b="7560"/>
          <a:stretch/>
        </p:blipFill>
        <p:spPr>
          <a:xfrm>
            <a:off x="1083039" y="3081311"/>
            <a:ext cx="2916173" cy="7200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806D082-1E70-6C40-804D-C795942818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865" t="82768" r="37301" b="6982"/>
          <a:stretch/>
        </p:blipFill>
        <p:spPr>
          <a:xfrm>
            <a:off x="8281446" y="3081312"/>
            <a:ext cx="3188645" cy="834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8FF7872-02B0-7040-82B0-EAC532C40C5A}"/>
                  </a:ext>
                </a:extLst>
              </p:cNvPr>
              <p:cNvSpPr/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8FF7872-02B0-7040-82B0-EAC532C40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6832169-AE49-EA45-84EB-F7BBF8A39632}"/>
                  </a:ext>
                </a:extLst>
              </p:cNvPr>
              <p:cNvSpPr/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6832169-AE49-EA45-84EB-F7BBF8A39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3EA6CAD9-CE2C-A737-62B0-2FDF2F77B6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48787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Filter-paper Daniell cell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730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Recap: anode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77C64E-3CFB-5041-A42F-042A546DCDB3}"/>
              </a:ext>
            </a:extLst>
          </p:cNvPr>
          <p:cNvSpPr txBox="1"/>
          <p:nvPr/>
        </p:nvSpPr>
        <p:spPr>
          <a:xfrm>
            <a:off x="310356" y="1140336"/>
            <a:ext cx="2968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  <a:r>
              <a:rPr lang="en-US" sz="2400" b="1" dirty="0"/>
              <a:t> anode</a:t>
            </a:r>
            <a:r>
              <a:rPr lang="en-US" sz="2400" dirty="0"/>
              <a:t> is where the </a:t>
            </a:r>
            <a:r>
              <a:rPr lang="en-US" sz="2400" b="1" dirty="0"/>
              <a:t>oxidation</a:t>
            </a:r>
            <a:r>
              <a:rPr lang="en-US" sz="2400" dirty="0"/>
              <a:t> </a:t>
            </a:r>
            <a:r>
              <a:rPr lang="en-US" sz="2400" b="1" dirty="0"/>
              <a:t>half-reaction </a:t>
            </a:r>
            <a:r>
              <a:rPr lang="en-US" sz="2400" dirty="0"/>
              <a:t>is happening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AC6549-63C4-1D49-8994-F28966519640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8BEB17F5-570A-7F40-8D83-835E514B4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A97AED2-B1F6-2B43-BA89-31C6F95CF251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A524242-23B7-3F48-AFBA-893CDCBCCE9F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D420A53-6307-184A-941B-EB7E8FD37324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D32E95-D1CF-6847-B41F-6A832325039F}"/>
              </a:ext>
            </a:extLst>
          </p:cNvPr>
          <p:cNvSpPr/>
          <p:nvPr/>
        </p:nvSpPr>
        <p:spPr>
          <a:xfrm>
            <a:off x="3052176" y="2868460"/>
            <a:ext cx="2968668" cy="390593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2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966E24-6873-3D46-A072-BB146CB9E4E0}"/>
                  </a:ext>
                </a:extLst>
              </p:cNvPr>
              <p:cNvSpPr/>
              <p:nvPr/>
            </p:nvSpPr>
            <p:spPr>
              <a:xfrm>
                <a:off x="3418593" y="2908697"/>
                <a:ext cx="2135294" cy="2117044"/>
              </a:xfrm>
              <a:prstGeom prst="ellipse">
                <a:avLst/>
              </a:prstGeom>
              <a:solidFill>
                <a:srgbClr val="7030A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3819DC-CDD0-1145-94DC-DDB593C406DD}"/>
                  </a:ext>
                </a:extLst>
              </p:cNvPr>
              <p:cNvSpPr/>
              <p:nvPr/>
            </p:nvSpPr>
            <p:spPr>
              <a:xfrm>
                <a:off x="5107216" y="3763109"/>
                <a:ext cx="2135294" cy="2117044"/>
              </a:xfrm>
              <a:prstGeom prst="ellipse">
                <a:avLst/>
              </a:prstGeom>
              <a:solidFill>
                <a:srgbClr val="00B0F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/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/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0" dirty="0"/>
                    <a:t> </a:t>
                  </a:r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417C1D-62E3-E746-B607-477A78A6F287}"/>
              </a:ext>
            </a:extLst>
          </p:cNvPr>
          <p:cNvSpPr txBox="1"/>
          <p:nvPr/>
        </p:nvSpPr>
        <p:spPr>
          <a:xfrm>
            <a:off x="151372" y="4049048"/>
            <a:ext cx="301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</a:t>
            </a:r>
            <a:r>
              <a:rPr lang="en-US" sz="2400" b="1" dirty="0"/>
              <a:t>charge neutrality</a:t>
            </a:r>
            <a:r>
              <a:rPr lang="en-US" sz="2400" dirty="0"/>
              <a:t>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3AADE3-4C1B-C348-B990-F0BBB124D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r="54057" b="62420"/>
          <a:stretch/>
        </p:blipFill>
        <p:spPr>
          <a:xfrm>
            <a:off x="5382960" y="4770022"/>
            <a:ext cx="1262793" cy="17854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57238-1211-8C44-92DF-839A7DA80C32}"/>
              </a:ext>
            </a:extLst>
          </p:cNvPr>
          <p:cNvGrpSpPr/>
          <p:nvPr/>
        </p:nvGrpSpPr>
        <p:grpSpPr>
          <a:xfrm>
            <a:off x="4018015" y="4049048"/>
            <a:ext cx="4337369" cy="720032"/>
            <a:chOff x="4018015" y="4049048"/>
            <a:chExt cx="4337369" cy="720032"/>
          </a:xfrm>
        </p:grpSpPr>
        <p:sp>
          <p:nvSpPr>
            <p:cNvPr id="27" name="Bevel 26">
              <a:extLst>
                <a:ext uri="{FF2B5EF4-FFF2-40B4-BE49-F238E27FC236}">
                  <a16:creationId xmlns:a16="http://schemas.microsoft.com/office/drawing/2014/main" id="{AEA048F2-E458-2F4B-9449-533745B8BC25}"/>
                </a:ext>
              </a:extLst>
            </p:cNvPr>
            <p:cNvSpPr/>
            <p:nvPr/>
          </p:nvSpPr>
          <p:spPr>
            <a:xfrm>
              <a:off x="4018015" y="4049048"/>
              <a:ext cx="865236" cy="720032"/>
            </a:xfrm>
            <a:prstGeom prst="beve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evel 29">
              <a:extLst>
                <a:ext uri="{FF2B5EF4-FFF2-40B4-BE49-F238E27FC236}">
                  <a16:creationId xmlns:a16="http://schemas.microsoft.com/office/drawing/2014/main" id="{FCC55B7D-E79D-2349-9DD7-206923004586}"/>
                </a:ext>
              </a:extLst>
            </p:cNvPr>
            <p:cNvSpPr/>
            <p:nvPr/>
          </p:nvSpPr>
          <p:spPr>
            <a:xfrm>
              <a:off x="7516459" y="4071305"/>
              <a:ext cx="838925" cy="680145"/>
            </a:xfrm>
            <a:prstGeom prst="beve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F5B4A2DD-A1B9-594D-939C-90B060F3C005}"/>
              </a:ext>
            </a:extLst>
          </p:cNvPr>
          <p:cNvSpPr/>
          <p:nvPr/>
        </p:nvSpPr>
        <p:spPr>
          <a:xfrm>
            <a:off x="6639245" y="4331070"/>
            <a:ext cx="1116568" cy="1673911"/>
          </a:xfrm>
          <a:custGeom>
            <a:avLst/>
            <a:gdLst>
              <a:gd name="connsiteX0" fmla="*/ 839244 w 839244"/>
              <a:gd name="connsiteY0" fmla="*/ 0 h 830937"/>
              <a:gd name="connsiteX1" fmla="*/ 701457 w 839244"/>
              <a:gd name="connsiteY1" fmla="*/ 137786 h 830937"/>
              <a:gd name="connsiteX2" fmla="*/ 626301 w 839244"/>
              <a:gd name="connsiteY2" fmla="*/ 212942 h 830937"/>
              <a:gd name="connsiteX3" fmla="*/ 526093 w 839244"/>
              <a:gd name="connsiteY3" fmla="*/ 388307 h 830937"/>
              <a:gd name="connsiteX4" fmla="*/ 475989 w 839244"/>
              <a:gd name="connsiteY4" fmla="*/ 613775 h 830937"/>
              <a:gd name="connsiteX5" fmla="*/ 438411 w 839244"/>
              <a:gd name="connsiteY5" fmla="*/ 776613 h 830937"/>
              <a:gd name="connsiteX6" fmla="*/ 350728 w 839244"/>
              <a:gd name="connsiteY6" fmla="*/ 826717 h 830937"/>
              <a:gd name="connsiteX7" fmla="*/ 187890 w 839244"/>
              <a:gd name="connsiteY7" fmla="*/ 826717 h 830937"/>
              <a:gd name="connsiteX8" fmla="*/ 37578 w 839244"/>
              <a:gd name="connsiteY8" fmla="*/ 814191 h 830937"/>
              <a:gd name="connsiteX9" fmla="*/ 0 w 839244"/>
              <a:gd name="connsiteY9" fmla="*/ 814191 h 83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9244" h="830937">
                <a:moveTo>
                  <a:pt x="839244" y="0"/>
                </a:moveTo>
                <a:lnTo>
                  <a:pt x="701457" y="137786"/>
                </a:lnTo>
                <a:cubicBezTo>
                  <a:pt x="665966" y="173276"/>
                  <a:pt x="655528" y="171189"/>
                  <a:pt x="626301" y="212942"/>
                </a:cubicBezTo>
                <a:cubicBezTo>
                  <a:pt x="597074" y="254695"/>
                  <a:pt x="551145" y="321502"/>
                  <a:pt x="526093" y="388307"/>
                </a:cubicBezTo>
                <a:cubicBezTo>
                  <a:pt x="501041" y="455112"/>
                  <a:pt x="490603" y="549057"/>
                  <a:pt x="475989" y="613775"/>
                </a:cubicBezTo>
                <a:cubicBezTo>
                  <a:pt x="461375" y="678493"/>
                  <a:pt x="459288" y="741123"/>
                  <a:pt x="438411" y="776613"/>
                </a:cubicBezTo>
                <a:cubicBezTo>
                  <a:pt x="417534" y="812103"/>
                  <a:pt x="392482" y="818366"/>
                  <a:pt x="350728" y="826717"/>
                </a:cubicBezTo>
                <a:cubicBezTo>
                  <a:pt x="308974" y="835068"/>
                  <a:pt x="240082" y="828805"/>
                  <a:pt x="187890" y="826717"/>
                </a:cubicBezTo>
                <a:cubicBezTo>
                  <a:pt x="135698" y="824629"/>
                  <a:pt x="68893" y="816279"/>
                  <a:pt x="37578" y="814191"/>
                </a:cubicBezTo>
                <a:cubicBezTo>
                  <a:pt x="6263" y="812103"/>
                  <a:pt x="3131" y="813147"/>
                  <a:pt x="0" y="8141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73132A7-2BBA-5F4A-94C1-7AD48A73DFA2}"/>
              </a:ext>
            </a:extLst>
          </p:cNvPr>
          <p:cNvSpPr/>
          <p:nvPr/>
        </p:nvSpPr>
        <p:spPr>
          <a:xfrm>
            <a:off x="4537276" y="4428966"/>
            <a:ext cx="868101" cy="1752112"/>
          </a:xfrm>
          <a:custGeom>
            <a:avLst/>
            <a:gdLst>
              <a:gd name="connsiteX0" fmla="*/ 0 w 868101"/>
              <a:gd name="connsiteY0" fmla="*/ 0 h 2176237"/>
              <a:gd name="connsiteX1" fmla="*/ 312516 w 868101"/>
              <a:gd name="connsiteY1" fmla="*/ 150470 h 2176237"/>
              <a:gd name="connsiteX2" fmla="*/ 439838 w 868101"/>
              <a:gd name="connsiteY2" fmla="*/ 254643 h 2176237"/>
              <a:gd name="connsiteX3" fmla="*/ 532435 w 868101"/>
              <a:gd name="connsiteY3" fmla="*/ 381964 h 2176237"/>
              <a:gd name="connsiteX4" fmla="*/ 671332 w 868101"/>
              <a:gd name="connsiteY4" fmla="*/ 648182 h 2176237"/>
              <a:gd name="connsiteX5" fmla="*/ 694481 w 868101"/>
              <a:gd name="connsiteY5" fmla="*/ 798653 h 2176237"/>
              <a:gd name="connsiteX6" fmla="*/ 740780 w 868101"/>
              <a:gd name="connsiteY6" fmla="*/ 949124 h 2176237"/>
              <a:gd name="connsiteX7" fmla="*/ 763929 w 868101"/>
              <a:gd name="connsiteY7" fmla="*/ 1365812 h 2176237"/>
              <a:gd name="connsiteX8" fmla="*/ 787078 w 868101"/>
              <a:gd name="connsiteY8" fmla="*/ 1643605 h 2176237"/>
              <a:gd name="connsiteX9" fmla="*/ 810228 w 868101"/>
              <a:gd name="connsiteY9" fmla="*/ 1921397 h 2176237"/>
              <a:gd name="connsiteX10" fmla="*/ 821802 w 868101"/>
              <a:gd name="connsiteY10" fmla="*/ 2060293 h 2176237"/>
              <a:gd name="connsiteX11" fmla="*/ 844952 w 868101"/>
              <a:gd name="connsiteY11" fmla="*/ 2141316 h 2176237"/>
              <a:gd name="connsiteX12" fmla="*/ 868101 w 868101"/>
              <a:gd name="connsiteY12" fmla="*/ 2176040 h 2176237"/>
              <a:gd name="connsiteX13" fmla="*/ 844952 w 868101"/>
              <a:gd name="connsiteY13" fmla="*/ 2152891 h 2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8101" h="2176237">
                <a:moveTo>
                  <a:pt x="0" y="0"/>
                </a:moveTo>
                <a:cubicBezTo>
                  <a:pt x="119605" y="54015"/>
                  <a:pt x="239210" y="108030"/>
                  <a:pt x="312516" y="150470"/>
                </a:cubicBezTo>
                <a:cubicBezTo>
                  <a:pt x="385822" y="192911"/>
                  <a:pt x="403185" y="216061"/>
                  <a:pt x="439838" y="254643"/>
                </a:cubicBezTo>
                <a:cubicBezTo>
                  <a:pt x="476491" y="293225"/>
                  <a:pt x="493853" y="316374"/>
                  <a:pt x="532435" y="381964"/>
                </a:cubicBezTo>
                <a:cubicBezTo>
                  <a:pt x="571017" y="447554"/>
                  <a:pt x="644324" y="578734"/>
                  <a:pt x="671332" y="648182"/>
                </a:cubicBezTo>
                <a:cubicBezTo>
                  <a:pt x="698340" y="717630"/>
                  <a:pt x="682906" y="748496"/>
                  <a:pt x="694481" y="798653"/>
                </a:cubicBezTo>
                <a:cubicBezTo>
                  <a:pt x="706056" y="848810"/>
                  <a:pt x="729205" y="854597"/>
                  <a:pt x="740780" y="949124"/>
                </a:cubicBezTo>
                <a:cubicBezTo>
                  <a:pt x="752355" y="1043651"/>
                  <a:pt x="756213" y="1250065"/>
                  <a:pt x="763929" y="1365812"/>
                </a:cubicBezTo>
                <a:cubicBezTo>
                  <a:pt x="771645" y="1481559"/>
                  <a:pt x="787078" y="1643605"/>
                  <a:pt x="787078" y="1643605"/>
                </a:cubicBezTo>
                <a:lnTo>
                  <a:pt x="810228" y="1921397"/>
                </a:lnTo>
                <a:cubicBezTo>
                  <a:pt x="816015" y="1990845"/>
                  <a:pt x="816015" y="2023640"/>
                  <a:pt x="821802" y="2060293"/>
                </a:cubicBezTo>
                <a:cubicBezTo>
                  <a:pt x="827589" y="2096946"/>
                  <a:pt x="844952" y="2141316"/>
                  <a:pt x="844952" y="2141316"/>
                </a:cubicBezTo>
                <a:cubicBezTo>
                  <a:pt x="852669" y="2160607"/>
                  <a:pt x="868101" y="2174111"/>
                  <a:pt x="868101" y="2176040"/>
                </a:cubicBezTo>
                <a:cubicBezTo>
                  <a:pt x="868101" y="2177969"/>
                  <a:pt x="856526" y="2165430"/>
                  <a:pt x="844952" y="215289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/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/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FD936F-F728-8D43-8867-A4A45033ED46}"/>
                  </a:ext>
                </a:extLst>
              </p:cNvPr>
              <p:cNvSpPr/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FD936F-F728-8D43-8867-A4A45033E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90A36BB-65D8-614F-A15A-20F59A18DBD4}"/>
                  </a:ext>
                </a:extLst>
              </p:cNvPr>
              <p:cNvSpPr/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90A36BB-65D8-614F-A15A-20F59A18D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1">
            <a:extLst>
              <a:ext uri="{FF2B5EF4-FFF2-40B4-BE49-F238E27FC236}">
                <a16:creationId xmlns:a16="http://schemas.microsoft.com/office/drawing/2014/main" id="{20ED632E-D170-453F-9ACF-1D6BE789F9E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48787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Filter-paper Daniell cell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207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966E24-6873-3D46-A072-BB146CB9E4E0}"/>
                  </a:ext>
                </a:extLst>
              </p:cNvPr>
              <p:cNvSpPr/>
              <p:nvPr/>
            </p:nvSpPr>
            <p:spPr>
              <a:xfrm>
                <a:off x="3418593" y="2908697"/>
                <a:ext cx="2135294" cy="2117044"/>
              </a:xfrm>
              <a:prstGeom prst="ellipse">
                <a:avLst/>
              </a:prstGeom>
              <a:solidFill>
                <a:srgbClr val="7030A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3819DC-CDD0-1145-94DC-DDB593C406DD}"/>
                  </a:ext>
                </a:extLst>
              </p:cNvPr>
              <p:cNvSpPr/>
              <p:nvPr/>
            </p:nvSpPr>
            <p:spPr>
              <a:xfrm>
                <a:off x="5107216" y="3763109"/>
                <a:ext cx="2135294" cy="2117044"/>
              </a:xfrm>
              <a:prstGeom prst="ellipse">
                <a:avLst/>
              </a:prstGeom>
              <a:solidFill>
                <a:srgbClr val="00B0F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/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/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0" dirty="0"/>
                    <a:t> </a:t>
                  </a:r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417C1D-62E3-E746-B607-477A78A6F287}"/>
              </a:ext>
            </a:extLst>
          </p:cNvPr>
          <p:cNvSpPr txBox="1"/>
          <p:nvPr/>
        </p:nvSpPr>
        <p:spPr>
          <a:xfrm>
            <a:off x="151372" y="4049048"/>
            <a:ext cx="301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</a:t>
            </a:r>
            <a:r>
              <a:rPr lang="en-US" sz="2400" b="1" dirty="0"/>
              <a:t>charge neutrality</a:t>
            </a:r>
            <a:r>
              <a:rPr lang="en-US" sz="2400" dirty="0"/>
              <a:t>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3AADE3-4C1B-C348-B990-F0BBB124D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r="54057" b="62420"/>
          <a:stretch/>
        </p:blipFill>
        <p:spPr>
          <a:xfrm>
            <a:off x="5382960" y="4770022"/>
            <a:ext cx="1262793" cy="17854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57238-1211-8C44-92DF-839A7DA80C32}"/>
              </a:ext>
            </a:extLst>
          </p:cNvPr>
          <p:cNvGrpSpPr/>
          <p:nvPr/>
        </p:nvGrpSpPr>
        <p:grpSpPr>
          <a:xfrm>
            <a:off x="4018015" y="4049048"/>
            <a:ext cx="4337369" cy="720032"/>
            <a:chOff x="4018015" y="4049048"/>
            <a:chExt cx="4337369" cy="720032"/>
          </a:xfrm>
        </p:grpSpPr>
        <p:sp>
          <p:nvSpPr>
            <p:cNvPr id="27" name="Bevel 26">
              <a:extLst>
                <a:ext uri="{FF2B5EF4-FFF2-40B4-BE49-F238E27FC236}">
                  <a16:creationId xmlns:a16="http://schemas.microsoft.com/office/drawing/2014/main" id="{AEA048F2-E458-2F4B-9449-533745B8BC25}"/>
                </a:ext>
              </a:extLst>
            </p:cNvPr>
            <p:cNvSpPr/>
            <p:nvPr/>
          </p:nvSpPr>
          <p:spPr>
            <a:xfrm>
              <a:off x="4018015" y="4049048"/>
              <a:ext cx="865236" cy="720032"/>
            </a:xfrm>
            <a:prstGeom prst="beve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evel 29">
              <a:extLst>
                <a:ext uri="{FF2B5EF4-FFF2-40B4-BE49-F238E27FC236}">
                  <a16:creationId xmlns:a16="http://schemas.microsoft.com/office/drawing/2014/main" id="{FCC55B7D-E79D-2349-9DD7-206923004586}"/>
                </a:ext>
              </a:extLst>
            </p:cNvPr>
            <p:cNvSpPr/>
            <p:nvPr/>
          </p:nvSpPr>
          <p:spPr>
            <a:xfrm>
              <a:off x="7516459" y="4071305"/>
              <a:ext cx="838925" cy="680145"/>
            </a:xfrm>
            <a:prstGeom prst="beve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F5B4A2DD-A1B9-594D-939C-90B060F3C005}"/>
              </a:ext>
            </a:extLst>
          </p:cNvPr>
          <p:cNvSpPr/>
          <p:nvPr/>
        </p:nvSpPr>
        <p:spPr>
          <a:xfrm>
            <a:off x="6639245" y="4331070"/>
            <a:ext cx="1116568" cy="1673911"/>
          </a:xfrm>
          <a:custGeom>
            <a:avLst/>
            <a:gdLst>
              <a:gd name="connsiteX0" fmla="*/ 839244 w 839244"/>
              <a:gd name="connsiteY0" fmla="*/ 0 h 830937"/>
              <a:gd name="connsiteX1" fmla="*/ 701457 w 839244"/>
              <a:gd name="connsiteY1" fmla="*/ 137786 h 830937"/>
              <a:gd name="connsiteX2" fmla="*/ 626301 w 839244"/>
              <a:gd name="connsiteY2" fmla="*/ 212942 h 830937"/>
              <a:gd name="connsiteX3" fmla="*/ 526093 w 839244"/>
              <a:gd name="connsiteY3" fmla="*/ 388307 h 830937"/>
              <a:gd name="connsiteX4" fmla="*/ 475989 w 839244"/>
              <a:gd name="connsiteY4" fmla="*/ 613775 h 830937"/>
              <a:gd name="connsiteX5" fmla="*/ 438411 w 839244"/>
              <a:gd name="connsiteY5" fmla="*/ 776613 h 830937"/>
              <a:gd name="connsiteX6" fmla="*/ 350728 w 839244"/>
              <a:gd name="connsiteY6" fmla="*/ 826717 h 830937"/>
              <a:gd name="connsiteX7" fmla="*/ 187890 w 839244"/>
              <a:gd name="connsiteY7" fmla="*/ 826717 h 830937"/>
              <a:gd name="connsiteX8" fmla="*/ 37578 w 839244"/>
              <a:gd name="connsiteY8" fmla="*/ 814191 h 830937"/>
              <a:gd name="connsiteX9" fmla="*/ 0 w 839244"/>
              <a:gd name="connsiteY9" fmla="*/ 814191 h 83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9244" h="830937">
                <a:moveTo>
                  <a:pt x="839244" y="0"/>
                </a:moveTo>
                <a:lnTo>
                  <a:pt x="701457" y="137786"/>
                </a:lnTo>
                <a:cubicBezTo>
                  <a:pt x="665966" y="173276"/>
                  <a:pt x="655528" y="171189"/>
                  <a:pt x="626301" y="212942"/>
                </a:cubicBezTo>
                <a:cubicBezTo>
                  <a:pt x="597074" y="254695"/>
                  <a:pt x="551145" y="321502"/>
                  <a:pt x="526093" y="388307"/>
                </a:cubicBezTo>
                <a:cubicBezTo>
                  <a:pt x="501041" y="455112"/>
                  <a:pt x="490603" y="549057"/>
                  <a:pt x="475989" y="613775"/>
                </a:cubicBezTo>
                <a:cubicBezTo>
                  <a:pt x="461375" y="678493"/>
                  <a:pt x="459288" y="741123"/>
                  <a:pt x="438411" y="776613"/>
                </a:cubicBezTo>
                <a:cubicBezTo>
                  <a:pt x="417534" y="812103"/>
                  <a:pt x="392482" y="818366"/>
                  <a:pt x="350728" y="826717"/>
                </a:cubicBezTo>
                <a:cubicBezTo>
                  <a:pt x="308974" y="835068"/>
                  <a:pt x="240082" y="828805"/>
                  <a:pt x="187890" y="826717"/>
                </a:cubicBezTo>
                <a:cubicBezTo>
                  <a:pt x="135698" y="824629"/>
                  <a:pt x="68893" y="816279"/>
                  <a:pt x="37578" y="814191"/>
                </a:cubicBezTo>
                <a:cubicBezTo>
                  <a:pt x="6263" y="812103"/>
                  <a:pt x="3131" y="813147"/>
                  <a:pt x="0" y="8141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73132A7-2BBA-5F4A-94C1-7AD48A73DFA2}"/>
              </a:ext>
            </a:extLst>
          </p:cNvPr>
          <p:cNvSpPr/>
          <p:nvPr/>
        </p:nvSpPr>
        <p:spPr>
          <a:xfrm>
            <a:off x="4537276" y="4428966"/>
            <a:ext cx="868101" cy="1752112"/>
          </a:xfrm>
          <a:custGeom>
            <a:avLst/>
            <a:gdLst>
              <a:gd name="connsiteX0" fmla="*/ 0 w 868101"/>
              <a:gd name="connsiteY0" fmla="*/ 0 h 2176237"/>
              <a:gd name="connsiteX1" fmla="*/ 312516 w 868101"/>
              <a:gd name="connsiteY1" fmla="*/ 150470 h 2176237"/>
              <a:gd name="connsiteX2" fmla="*/ 439838 w 868101"/>
              <a:gd name="connsiteY2" fmla="*/ 254643 h 2176237"/>
              <a:gd name="connsiteX3" fmla="*/ 532435 w 868101"/>
              <a:gd name="connsiteY3" fmla="*/ 381964 h 2176237"/>
              <a:gd name="connsiteX4" fmla="*/ 671332 w 868101"/>
              <a:gd name="connsiteY4" fmla="*/ 648182 h 2176237"/>
              <a:gd name="connsiteX5" fmla="*/ 694481 w 868101"/>
              <a:gd name="connsiteY5" fmla="*/ 798653 h 2176237"/>
              <a:gd name="connsiteX6" fmla="*/ 740780 w 868101"/>
              <a:gd name="connsiteY6" fmla="*/ 949124 h 2176237"/>
              <a:gd name="connsiteX7" fmla="*/ 763929 w 868101"/>
              <a:gd name="connsiteY7" fmla="*/ 1365812 h 2176237"/>
              <a:gd name="connsiteX8" fmla="*/ 787078 w 868101"/>
              <a:gd name="connsiteY8" fmla="*/ 1643605 h 2176237"/>
              <a:gd name="connsiteX9" fmla="*/ 810228 w 868101"/>
              <a:gd name="connsiteY9" fmla="*/ 1921397 h 2176237"/>
              <a:gd name="connsiteX10" fmla="*/ 821802 w 868101"/>
              <a:gd name="connsiteY10" fmla="*/ 2060293 h 2176237"/>
              <a:gd name="connsiteX11" fmla="*/ 844952 w 868101"/>
              <a:gd name="connsiteY11" fmla="*/ 2141316 h 2176237"/>
              <a:gd name="connsiteX12" fmla="*/ 868101 w 868101"/>
              <a:gd name="connsiteY12" fmla="*/ 2176040 h 2176237"/>
              <a:gd name="connsiteX13" fmla="*/ 844952 w 868101"/>
              <a:gd name="connsiteY13" fmla="*/ 2152891 h 2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8101" h="2176237">
                <a:moveTo>
                  <a:pt x="0" y="0"/>
                </a:moveTo>
                <a:cubicBezTo>
                  <a:pt x="119605" y="54015"/>
                  <a:pt x="239210" y="108030"/>
                  <a:pt x="312516" y="150470"/>
                </a:cubicBezTo>
                <a:cubicBezTo>
                  <a:pt x="385822" y="192911"/>
                  <a:pt x="403185" y="216061"/>
                  <a:pt x="439838" y="254643"/>
                </a:cubicBezTo>
                <a:cubicBezTo>
                  <a:pt x="476491" y="293225"/>
                  <a:pt x="493853" y="316374"/>
                  <a:pt x="532435" y="381964"/>
                </a:cubicBezTo>
                <a:cubicBezTo>
                  <a:pt x="571017" y="447554"/>
                  <a:pt x="644324" y="578734"/>
                  <a:pt x="671332" y="648182"/>
                </a:cubicBezTo>
                <a:cubicBezTo>
                  <a:pt x="698340" y="717630"/>
                  <a:pt x="682906" y="748496"/>
                  <a:pt x="694481" y="798653"/>
                </a:cubicBezTo>
                <a:cubicBezTo>
                  <a:pt x="706056" y="848810"/>
                  <a:pt x="729205" y="854597"/>
                  <a:pt x="740780" y="949124"/>
                </a:cubicBezTo>
                <a:cubicBezTo>
                  <a:pt x="752355" y="1043651"/>
                  <a:pt x="756213" y="1250065"/>
                  <a:pt x="763929" y="1365812"/>
                </a:cubicBezTo>
                <a:cubicBezTo>
                  <a:pt x="771645" y="1481559"/>
                  <a:pt x="787078" y="1643605"/>
                  <a:pt x="787078" y="1643605"/>
                </a:cubicBezTo>
                <a:lnTo>
                  <a:pt x="810228" y="1921397"/>
                </a:lnTo>
                <a:cubicBezTo>
                  <a:pt x="816015" y="1990845"/>
                  <a:pt x="816015" y="2023640"/>
                  <a:pt x="821802" y="2060293"/>
                </a:cubicBezTo>
                <a:cubicBezTo>
                  <a:pt x="827589" y="2096946"/>
                  <a:pt x="844952" y="2141316"/>
                  <a:pt x="844952" y="2141316"/>
                </a:cubicBezTo>
                <a:cubicBezTo>
                  <a:pt x="852669" y="2160607"/>
                  <a:pt x="868101" y="2174111"/>
                  <a:pt x="868101" y="2176040"/>
                </a:cubicBezTo>
                <a:cubicBezTo>
                  <a:pt x="868101" y="2177969"/>
                  <a:pt x="856526" y="2165430"/>
                  <a:pt x="844952" y="215289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/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/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39CB24-21E8-D046-AC84-CE39AEE848A0}"/>
              </a:ext>
            </a:extLst>
          </p:cNvPr>
          <p:cNvCxnSpPr>
            <a:cxnSpLocks/>
          </p:cNvCxnSpPr>
          <p:nvPr/>
        </p:nvCxnSpPr>
        <p:spPr>
          <a:xfrm flipV="1">
            <a:off x="4793223" y="3888002"/>
            <a:ext cx="178103" cy="210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FC6A23-0523-334A-9908-06680F468D4B}"/>
                  </a:ext>
                </a:extLst>
              </p:cNvPr>
              <p:cNvSpPr/>
              <p:nvPr/>
            </p:nvSpPr>
            <p:spPr>
              <a:xfrm>
                <a:off x="4800418" y="3518670"/>
                <a:ext cx="745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FC6A23-0523-334A-9908-06680F468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418" y="3518670"/>
                <a:ext cx="7456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Up Arrow 13">
            <a:extLst>
              <a:ext uri="{FF2B5EF4-FFF2-40B4-BE49-F238E27FC236}">
                <a16:creationId xmlns:a16="http://schemas.microsoft.com/office/drawing/2014/main" id="{BCF7CDE2-D313-714C-B03C-16C8C587B3C6}"/>
              </a:ext>
            </a:extLst>
          </p:cNvPr>
          <p:cNvSpPr/>
          <p:nvPr/>
        </p:nvSpPr>
        <p:spPr>
          <a:xfrm rot="9705575">
            <a:off x="5035909" y="4769080"/>
            <a:ext cx="369468" cy="535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7828F-D3AF-9E41-9B20-305D80BF0CC0}"/>
                  </a:ext>
                </a:extLst>
              </p:cNvPr>
              <p:cNvSpPr txBox="1"/>
              <p:nvPr/>
            </p:nvSpPr>
            <p:spPr>
              <a:xfrm>
                <a:off x="4924159" y="5210880"/>
                <a:ext cx="31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7828F-D3AF-9E41-9B20-305D80BF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159" y="5210880"/>
                <a:ext cx="310470" cy="276999"/>
              </a:xfrm>
              <a:prstGeom prst="rect">
                <a:avLst/>
              </a:prstGeom>
              <a:blipFill>
                <a:blip r:embed="rId10"/>
                <a:stretch>
                  <a:fillRect l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91A3AA-A273-D347-B095-1D73254798BE}"/>
                  </a:ext>
                </a:extLst>
              </p:cNvPr>
              <p:cNvSpPr/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91A3AA-A273-D347-B095-1D7325479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E26FE7-8200-EF47-B923-00F6AAA4E8EC}"/>
                  </a:ext>
                </a:extLst>
              </p:cNvPr>
              <p:cNvSpPr/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E26FE7-8200-EF47-B923-00F6AAA4E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295012E7-D245-E5AD-54C0-479E5BFCD066}"/>
              </a:ext>
            </a:extLst>
          </p:cNvPr>
          <p:cNvSpPr/>
          <p:nvPr/>
        </p:nvSpPr>
        <p:spPr>
          <a:xfrm>
            <a:off x="7419305" y="2549696"/>
            <a:ext cx="1314362" cy="1521610"/>
          </a:xfrm>
          <a:prstGeom prst="arc">
            <a:avLst>
              <a:gd name="adj1" fmla="val 16993014"/>
              <a:gd name="adj2" fmla="val 399698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484043E-9238-8565-258F-757CC0B28F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48787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Filter-paper Daniell cell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009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966E24-6873-3D46-A072-BB146CB9E4E0}"/>
                  </a:ext>
                </a:extLst>
              </p:cNvPr>
              <p:cNvSpPr/>
              <p:nvPr/>
            </p:nvSpPr>
            <p:spPr>
              <a:xfrm>
                <a:off x="3418593" y="2908697"/>
                <a:ext cx="2135294" cy="2117044"/>
              </a:xfrm>
              <a:prstGeom prst="ellipse">
                <a:avLst/>
              </a:prstGeom>
              <a:solidFill>
                <a:srgbClr val="7030A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3819DC-CDD0-1145-94DC-DDB593C406DD}"/>
                  </a:ext>
                </a:extLst>
              </p:cNvPr>
              <p:cNvSpPr/>
              <p:nvPr/>
            </p:nvSpPr>
            <p:spPr>
              <a:xfrm>
                <a:off x="5107216" y="3763109"/>
                <a:ext cx="2135294" cy="2117044"/>
              </a:xfrm>
              <a:prstGeom prst="ellipse">
                <a:avLst/>
              </a:prstGeom>
              <a:solidFill>
                <a:srgbClr val="00B0F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/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/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0" dirty="0"/>
                    <a:t> </a:t>
                  </a:r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417C1D-62E3-E746-B607-477A78A6F287}"/>
              </a:ext>
            </a:extLst>
          </p:cNvPr>
          <p:cNvSpPr txBox="1"/>
          <p:nvPr/>
        </p:nvSpPr>
        <p:spPr>
          <a:xfrm>
            <a:off x="151372" y="4049048"/>
            <a:ext cx="3012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Maintaining charge neutrality in the anode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3AADE3-4C1B-C348-B990-F0BBB124D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r="54057" b="62420"/>
          <a:stretch/>
        </p:blipFill>
        <p:spPr>
          <a:xfrm>
            <a:off x="5382960" y="4770022"/>
            <a:ext cx="1262793" cy="17854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57238-1211-8C44-92DF-839A7DA80C32}"/>
              </a:ext>
            </a:extLst>
          </p:cNvPr>
          <p:cNvGrpSpPr/>
          <p:nvPr/>
        </p:nvGrpSpPr>
        <p:grpSpPr>
          <a:xfrm>
            <a:off x="4018015" y="4049048"/>
            <a:ext cx="4337369" cy="720032"/>
            <a:chOff x="4018015" y="4049048"/>
            <a:chExt cx="4337369" cy="720032"/>
          </a:xfrm>
        </p:grpSpPr>
        <p:sp>
          <p:nvSpPr>
            <p:cNvPr id="27" name="Bevel 26">
              <a:extLst>
                <a:ext uri="{FF2B5EF4-FFF2-40B4-BE49-F238E27FC236}">
                  <a16:creationId xmlns:a16="http://schemas.microsoft.com/office/drawing/2014/main" id="{AEA048F2-E458-2F4B-9449-533745B8BC25}"/>
                </a:ext>
              </a:extLst>
            </p:cNvPr>
            <p:cNvSpPr/>
            <p:nvPr/>
          </p:nvSpPr>
          <p:spPr>
            <a:xfrm>
              <a:off x="4018015" y="4049048"/>
              <a:ext cx="865236" cy="720032"/>
            </a:xfrm>
            <a:prstGeom prst="beve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evel 29">
              <a:extLst>
                <a:ext uri="{FF2B5EF4-FFF2-40B4-BE49-F238E27FC236}">
                  <a16:creationId xmlns:a16="http://schemas.microsoft.com/office/drawing/2014/main" id="{FCC55B7D-E79D-2349-9DD7-206923004586}"/>
                </a:ext>
              </a:extLst>
            </p:cNvPr>
            <p:cNvSpPr/>
            <p:nvPr/>
          </p:nvSpPr>
          <p:spPr>
            <a:xfrm>
              <a:off x="7516459" y="4071305"/>
              <a:ext cx="838925" cy="680145"/>
            </a:xfrm>
            <a:prstGeom prst="beve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F5B4A2DD-A1B9-594D-939C-90B060F3C005}"/>
              </a:ext>
            </a:extLst>
          </p:cNvPr>
          <p:cNvSpPr/>
          <p:nvPr/>
        </p:nvSpPr>
        <p:spPr>
          <a:xfrm>
            <a:off x="6639245" y="4331070"/>
            <a:ext cx="1116568" cy="1673911"/>
          </a:xfrm>
          <a:custGeom>
            <a:avLst/>
            <a:gdLst>
              <a:gd name="connsiteX0" fmla="*/ 839244 w 839244"/>
              <a:gd name="connsiteY0" fmla="*/ 0 h 830937"/>
              <a:gd name="connsiteX1" fmla="*/ 701457 w 839244"/>
              <a:gd name="connsiteY1" fmla="*/ 137786 h 830937"/>
              <a:gd name="connsiteX2" fmla="*/ 626301 w 839244"/>
              <a:gd name="connsiteY2" fmla="*/ 212942 h 830937"/>
              <a:gd name="connsiteX3" fmla="*/ 526093 w 839244"/>
              <a:gd name="connsiteY3" fmla="*/ 388307 h 830937"/>
              <a:gd name="connsiteX4" fmla="*/ 475989 w 839244"/>
              <a:gd name="connsiteY4" fmla="*/ 613775 h 830937"/>
              <a:gd name="connsiteX5" fmla="*/ 438411 w 839244"/>
              <a:gd name="connsiteY5" fmla="*/ 776613 h 830937"/>
              <a:gd name="connsiteX6" fmla="*/ 350728 w 839244"/>
              <a:gd name="connsiteY6" fmla="*/ 826717 h 830937"/>
              <a:gd name="connsiteX7" fmla="*/ 187890 w 839244"/>
              <a:gd name="connsiteY7" fmla="*/ 826717 h 830937"/>
              <a:gd name="connsiteX8" fmla="*/ 37578 w 839244"/>
              <a:gd name="connsiteY8" fmla="*/ 814191 h 830937"/>
              <a:gd name="connsiteX9" fmla="*/ 0 w 839244"/>
              <a:gd name="connsiteY9" fmla="*/ 814191 h 83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9244" h="830937">
                <a:moveTo>
                  <a:pt x="839244" y="0"/>
                </a:moveTo>
                <a:lnTo>
                  <a:pt x="701457" y="137786"/>
                </a:lnTo>
                <a:cubicBezTo>
                  <a:pt x="665966" y="173276"/>
                  <a:pt x="655528" y="171189"/>
                  <a:pt x="626301" y="212942"/>
                </a:cubicBezTo>
                <a:cubicBezTo>
                  <a:pt x="597074" y="254695"/>
                  <a:pt x="551145" y="321502"/>
                  <a:pt x="526093" y="388307"/>
                </a:cubicBezTo>
                <a:cubicBezTo>
                  <a:pt x="501041" y="455112"/>
                  <a:pt x="490603" y="549057"/>
                  <a:pt x="475989" y="613775"/>
                </a:cubicBezTo>
                <a:cubicBezTo>
                  <a:pt x="461375" y="678493"/>
                  <a:pt x="459288" y="741123"/>
                  <a:pt x="438411" y="776613"/>
                </a:cubicBezTo>
                <a:cubicBezTo>
                  <a:pt x="417534" y="812103"/>
                  <a:pt x="392482" y="818366"/>
                  <a:pt x="350728" y="826717"/>
                </a:cubicBezTo>
                <a:cubicBezTo>
                  <a:pt x="308974" y="835068"/>
                  <a:pt x="240082" y="828805"/>
                  <a:pt x="187890" y="826717"/>
                </a:cubicBezTo>
                <a:cubicBezTo>
                  <a:pt x="135698" y="824629"/>
                  <a:pt x="68893" y="816279"/>
                  <a:pt x="37578" y="814191"/>
                </a:cubicBezTo>
                <a:cubicBezTo>
                  <a:pt x="6263" y="812103"/>
                  <a:pt x="3131" y="813147"/>
                  <a:pt x="0" y="8141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73132A7-2BBA-5F4A-94C1-7AD48A73DFA2}"/>
              </a:ext>
            </a:extLst>
          </p:cNvPr>
          <p:cNvSpPr/>
          <p:nvPr/>
        </p:nvSpPr>
        <p:spPr>
          <a:xfrm>
            <a:off x="4537276" y="4428966"/>
            <a:ext cx="868101" cy="1752112"/>
          </a:xfrm>
          <a:custGeom>
            <a:avLst/>
            <a:gdLst>
              <a:gd name="connsiteX0" fmla="*/ 0 w 868101"/>
              <a:gd name="connsiteY0" fmla="*/ 0 h 2176237"/>
              <a:gd name="connsiteX1" fmla="*/ 312516 w 868101"/>
              <a:gd name="connsiteY1" fmla="*/ 150470 h 2176237"/>
              <a:gd name="connsiteX2" fmla="*/ 439838 w 868101"/>
              <a:gd name="connsiteY2" fmla="*/ 254643 h 2176237"/>
              <a:gd name="connsiteX3" fmla="*/ 532435 w 868101"/>
              <a:gd name="connsiteY3" fmla="*/ 381964 h 2176237"/>
              <a:gd name="connsiteX4" fmla="*/ 671332 w 868101"/>
              <a:gd name="connsiteY4" fmla="*/ 648182 h 2176237"/>
              <a:gd name="connsiteX5" fmla="*/ 694481 w 868101"/>
              <a:gd name="connsiteY5" fmla="*/ 798653 h 2176237"/>
              <a:gd name="connsiteX6" fmla="*/ 740780 w 868101"/>
              <a:gd name="connsiteY6" fmla="*/ 949124 h 2176237"/>
              <a:gd name="connsiteX7" fmla="*/ 763929 w 868101"/>
              <a:gd name="connsiteY7" fmla="*/ 1365812 h 2176237"/>
              <a:gd name="connsiteX8" fmla="*/ 787078 w 868101"/>
              <a:gd name="connsiteY8" fmla="*/ 1643605 h 2176237"/>
              <a:gd name="connsiteX9" fmla="*/ 810228 w 868101"/>
              <a:gd name="connsiteY9" fmla="*/ 1921397 h 2176237"/>
              <a:gd name="connsiteX10" fmla="*/ 821802 w 868101"/>
              <a:gd name="connsiteY10" fmla="*/ 2060293 h 2176237"/>
              <a:gd name="connsiteX11" fmla="*/ 844952 w 868101"/>
              <a:gd name="connsiteY11" fmla="*/ 2141316 h 2176237"/>
              <a:gd name="connsiteX12" fmla="*/ 868101 w 868101"/>
              <a:gd name="connsiteY12" fmla="*/ 2176040 h 2176237"/>
              <a:gd name="connsiteX13" fmla="*/ 844952 w 868101"/>
              <a:gd name="connsiteY13" fmla="*/ 2152891 h 2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8101" h="2176237">
                <a:moveTo>
                  <a:pt x="0" y="0"/>
                </a:moveTo>
                <a:cubicBezTo>
                  <a:pt x="119605" y="54015"/>
                  <a:pt x="239210" y="108030"/>
                  <a:pt x="312516" y="150470"/>
                </a:cubicBezTo>
                <a:cubicBezTo>
                  <a:pt x="385822" y="192911"/>
                  <a:pt x="403185" y="216061"/>
                  <a:pt x="439838" y="254643"/>
                </a:cubicBezTo>
                <a:cubicBezTo>
                  <a:pt x="476491" y="293225"/>
                  <a:pt x="493853" y="316374"/>
                  <a:pt x="532435" y="381964"/>
                </a:cubicBezTo>
                <a:cubicBezTo>
                  <a:pt x="571017" y="447554"/>
                  <a:pt x="644324" y="578734"/>
                  <a:pt x="671332" y="648182"/>
                </a:cubicBezTo>
                <a:cubicBezTo>
                  <a:pt x="698340" y="717630"/>
                  <a:pt x="682906" y="748496"/>
                  <a:pt x="694481" y="798653"/>
                </a:cubicBezTo>
                <a:cubicBezTo>
                  <a:pt x="706056" y="848810"/>
                  <a:pt x="729205" y="854597"/>
                  <a:pt x="740780" y="949124"/>
                </a:cubicBezTo>
                <a:cubicBezTo>
                  <a:pt x="752355" y="1043651"/>
                  <a:pt x="756213" y="1250065"/>
                  <a:pt x="763929" y="1365812"/>
                </a:cubicBezTo>
                <a:cubicBezTo>
                  <a:pt x="771645" y="1481559"/>
                  <a:pt x="787078" y="1643605"/>
                  <a:pt x="787078" y="1643605"/>
                </a:cubicBezTo>
                <a:lnTo>
                  <a:pt x="810228" y="1921397"/>
                </a:lnTo>
                <a:cubicBezTo>
                  <a:pt x="816015" y="1990845"/>
                  <a:pt x="816015" y="2023640"/>
                  <a:pt x="821802" y="2060293"/>
                </a:cubicBezTo>
                <a:cubicBezTo>
                  <a:pt x="827589" y="2096946"/>
                  <a:pt x="844952" y="2141316"/>
                  <a:pt x="844952" y="2141316"/>
                </a:cubicBezTo>
                <a:cubicBezTo>
                  <a:pt x="852669" y="2160607"/>
                  <a:pt x="868101" y="2174111"/>
                  <a:pt x="868101" y="2176040"/>
                </a:cubicBezTo>
                <a:cubicBezTo>
                  <a:pt x="868101" y="2177969"/>
                  <a:pt x="856526" y="2165430"/>
                  <a:pt x="844952" y="215289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/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/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39CB24-21E8-D046-AC84-CE39AEE848A0}"/>
              </a:ext>
            </a:extLst>
          </p:cNvPr>
          <p:cNvCxnSpPr>
            <a:cxnSpLocks/>
          </p:cNvCxnSpPr>
          <p:nvPr/>
        </p:nvCxnSpPr>
        <p:spPr>
          <a:xfrm flipV="1">
            <a:off x="4793223" y="3888002"/>
            <a:ext cx="178103" cy="210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FC6A23-0523-334A-9908-06680F468D4B}"/>
                  </a:ext>
                </a:extLst>
              </p:cNvPr>
              <p:cNvSpPr/>
              <p:nvPr/>
            </p:nvSpPr>
            <p:spPr>
              <a:xfrm>
                <a:off x="4800418" y="3518670"/>
                <a:ext cx="745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FC6A23-0523-334A-9908-06680F468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418" y="3518670"/>
                <a:ext cx="7456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Up Arrow 13">
            <a:extLst>
              <a:ext uri="{FF2B5EF4-FFF2-40B4-BE49-F238E27FC236}">
                <a16:creationId xmlns:a16="http://schemas.microsoft.com/office/drawing/2014/main" id="{BCF7CDE2-D313-714C-B03C-16C8C587B3C6}"/>
              </a:ext>
            </a:extLst>
          </p:cNvPr>
          <p:cNvSpPr/>
          <p:nvPr/>
        </p:nvSpPr>
        <p:spPr>
          <a:xfrm rot="9705575">
            <a:off x="5035909" y="4769080"/>
            <a:ext cx="369468" cy="535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7828F-D3AF-9E41-9B20-305D80BF0CC0}"/>
                  </a:ext>
                </a:extLst>
              </p:cNvPr>
              <p:cNvSpPr txBox="1"/>
              <p:nvPr/>
            </p:nvSpPr>
            <p:spPr>
              <a:xfrm>
                <a:off x="4924159" y="5210880"/>
                <a:ext cx="31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7828F-D3AF-9E41-9B20-305D80BF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159" y="5210880"/>
                <a:ext cx="310470" cy="276999"/>
              </a:xfrm>
              <a:prstGeom prst="rect">
                <a:avLst/>
              </a:prstGeom>
              <a:blipFill>
                <a:blip r:embed="rId10"/>
                <a:stretch>
                  <a:fillRect l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91A3AA-A273-D347-B095-1D73254798BE}"/>
                  </a:ext>
                </a:extLst>
              </p:cNvPr>
              <p:cNvSpPr/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91A3AA-A273-D347-B095-1D7325479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E26FE7-8200-EF47-B923-00F6AAA4E8EC}"/>
                  </a:ext>
                </a:extLst>
              </p:cNvPr>
              <p:cNvSpPr/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E26FE7-8200-EF47-B923-00F6AAA4E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A2EA6F-F359-7F0D-E7A4-9B21C421A6E8}"/>
              </a:ext>
            </a:extLst>
          </p:cNvPr>
          <p:cNvCxnSpPr/>
          <p:nvPr/>
        </p:nvCxnSpPr>
        <p:spPr>
          <a:xfrm flipH="1">
            <a:off x="5035909" y="2312618"/>
            <a:ext cx="767644" cy="10104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CD9632-2C1A-4F0D-F1DC-4714BC3CF020}"/>
              </a:ext>
            </a:extLst>
          </p:cNvPr>
          <p:cNvCxnSpPr>
            <a:cxnSpLocks/>
          </p:cNvCxnSpPr>
          <p:nvPr/>
        </p:nvCxnSpPr>
        <p:spPr>
          <a:xfrm flipV="1">
            <a:off x="5261367" y="2961607"/>
            <a:ext cx="468274" cy="5200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431A08CC-B0E1-2445-8F8E-9A1C2AFDDECC}"/>
              </a:ext>
            </a:extLst>
          </p:cNvPr>
          <p:cNvSpPr/>
          <p:nvPr/>
        </p:nvSpPr>
        <p:spPr>
          <a:xfrm>
            <a:off x="7419305" y="2549696"/>
            <a:ext cx="1314362" cy="1521610"/>
          </a:xfrm>
          <a:prstGeom prst="arc">
            <a:avLst>
              <a:gd name="adj1" fmla="val 16993014"/>
              <a:gd name="adj2" fmla="val 399698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83D2F51-D583-AD20-27CD-56040327F1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48787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Filter-paper Daniell cell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1947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966E24-6873-3D46-A072-BB146CB9E4E0}"/>
                  </a:ext>
                </a:extLst>
              </p:cNvPr>
              <p:cNvSpPr/>
              <p:nvPr/>
            </p:nvSpPr>
            <p:spPr>
              <a:xfrm>
                <a:off x="3418593" y="2908697"/>
                <a:ext cx="2135294" cy="2117044"/>
              </a:xfrm>
              <a:prstGeom prst="ellipse">
                <a:avLst/>
              </a:prstGeom>
              <a:solidFill>
                <a:srgbClr val="7030A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3819DC-CDD0-1145-94DC-DDB593C406DD}"/>
                  </a:ext>
                </a:extLst>
              </p:cNvPr>
              <p:cNvSpPr/>
              <p:nvPr/>
            </p:nvSpPr>
            <p:spPr>
              <a:xfrm>
                <a:off x="5107216" y="3763109"/>
                <a:ext cx="2135294" cy="2117044"/>
              </a:xfrm>
              <a:prstGeom prst="ellipse">
                <a:avLst/>
              </a:prstGeom>
              <a:solidFill>
                <a:srgbClr val="00B0F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/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/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0" dirty="0"/>
                    <a:t> </a:t>
                  </a:r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03AADE3-4C1B-C348-B990-F0BBB124D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r="54057" b="62420"/>
          <a:stretch/>
        </p:blipFill>
        <p:spPr>
          <a:xfrm>
            <a:off x="5382960" y="4770022"/>
            <a:ext cx="1262793" cy="17854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57238-1211-8C44-92DF-839A7DA80C32}"/>
              </a:ext>
            </a:extLst>
          </p:cNvPr>
          <p:cNvGrpSpPr/>
          <p:nvPr/>
        </p:nvGrpSpPr>
        <p:grpSpPr>
          <a:xfrm>
            <a:off x="4018015" y="4049048"/>
            <a:ext cx="4337369" cy="720032"/>
            <a:chOff x="4018015" y="4049048"/>
            <a:chExt cx="4337369" cy="720032"/>
          </a:xfrm>
        </p:grpSpPr>
        <p:sp>
          <p:nvSpPr>
            <p:cNvPr id="27" name="Bevel 26">
              <a:extLst>
                <a:ext uri="{FF2B5EF4-FFF2-40B4-BE49-F238E27FC236}">
                  <a16:creationId xmlns:a16="http://schemas.microsoft.com/office/drawing/2014/main" id="{AEA048F2-E458-2F4B-9449-533745B8BC25}"/>
                </a:ext>
              </a:extLst>
            </p:cNvPr>
            <p:cNvSpPr/>
            <p:nvPr/>
          </p:nvSpPr>
          <p:spPr>
            <a:xfrm>
              <a:off x="4018015" y="4049048"/>
              <a:ext cx="865236" cy="720032"/>
            </a:xfrm>
            <a:prstGeom prst="beve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evel 29">
              <a:extLst>
                <a:ext uri="{FF2B5EF4-FFF2-40B4-BE49-F238E27FC236}">
                  <a16:creationId xmlns:a16="http://schemas.microsoft.com/office/drawing/2014/main" id="{FCC55B7D-E79D-2349-9DD7-206923004586}"/>
                </a:ext>
              </a:extLst>
            </p:cNvPr>
            <p:cNvSpPr/>
            <p:nvPr/>
          </p:nvSpPr>
          <p:spPr>
            <a:xfrm>
              <a:off x="7516459" y="4071305"/>
              <a:ext cx="838925" cy="680145"/>
            </a:xfrm>
            <a:prstGeom prst="beve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F5B4A2DD-A1B9-594D-939C-90B060F3C005}"/>
              </a:ext>
            </a:extLst>
          </p:cNvPr>
          <p:cNvSpPr/>
          <p:nvPr/>
        </p:nvSpPr>
        <p:spPr>
          <a:xfrm>
            <a:off x="6639245" y="4331070"/>
            <a:ext cx="1116568" cy="1673911"/>
          </a:xfrm>
          <a:custGeom>
            <a:avLst/>
            <a:gdLst>
              <a:gd name="connsiteX0" fmla="*/ 839244 w 839244"/>
              <a:gd name="connsiteY0" fmla="*/ 0 h 830937"/>
              <a:gd name="connsiteX1" fmla="*/ 701457 w 839244"/>
              <a:gd name="connsiteY1" fmla="*/ 137786 h 830937"/>
              <a:gd name="connsiteX2" fmla="*/ 626301 w 839244"/>
              <a:gd name="connsiteY2" fmla="*/ 212942 h 830937"/>
              <a:gd name="connsiteX3" fmla="*/ 526093 w 839244"/>
              <a:gd name="connsiteY3" fmla="*/ 388307 h 830937"/>
              <a:gd name="connsiteX4" fmla="*/ 475989 w 839244"/>
              <a:gd name="connsiteY4" fmla="*/ 613775 h 830937"/>
              <a:gd name="connsiteX5" fmla="*/ 438411 w 839244"/>
              <a:gd name="connsiteY5" fmla="*/ 776613 h 830937"/>
              <a:gd name="connsiteX6" fmla="*/ 350728 w 839244"/>
              <a:gd name="connsiteY6" fmla="*/ 826717 h 830937"/>
              <a:gd name="connsiteX7" fmla="*/ 187890 w 839244"/>
              <a:gd name="connsiteY7" fmla="*/ 826717 h 830937"/>
              <a:gd name="connsiteX8" fmla="*/ 37578 w 839244"/>
              <a:gd name="connsiteY8" fmla="*/ 814191 h 830937"/>
              <a:gd name="connsiteX9" fmla="*/ 0 w 839244"/>
              <a:gd name="connsiteY9" fmla="*/ 814191 h 83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9244" h="830937">
                <a:moveTo>
                  <a:pt x="839244" y="0"/>
                </a:moveTo>
                <a:lnTo>
                  <a:pt x="701457" y="137786"/>
                </a:lnTo>
                <a:cubicBezTo>
                  <a:pt x="665966" y="173276"/>
                  <a:pt x="655528" y="171189"/>
                  <a:pt x="626301" y="212942"/>
                </a:cubicBezTo>
                <a:cubicBezTo>
                  <a:pt x="597074" y="254695"/>
                  <a:pt x="551145" y="321502"/>
                  <a:pt x="526093" y="388307"/>
                </a:cubicBezTo>
                <a:cubicBezTo>
                  <a:pt x="501041" y="455112"/>
                  <a:pt x="490603" y="549057"/>
                  <a:pt x="475989" y="613775"/>
                </a:cubicBezTo>
                <a:cubicBezTo>
                  <a:pt x="461375" y="678493"/>
                  <a:pt x="459288" y="741123"/>
                  <a:pt x="438411" y="776613"/>
                </a:cubicBezTo>
                <a:cubicBezTo>
                  <a:pt x="417534" y="812103"/>
                  <a:pt x="392482" y="818366"/>
                  <a:pt x="350728" y="826717"/>
                </a:cubicBezTo>
                <a:cubicBezTo>
                  <a:pt x="308974" y="835068"/>
                  <a:pt x="240082" y="828805"/>
                  <a:pt x="187890" y="826717"/>
                </a:cubicBezTo>
                <a:cubicBezTo>
                  <a:pt x="135698" y="824629"/>
                  <a:pt x="68893" y="816279"/>
                  <a:pt x="37578" y="814191"/>
                </a:cubicBezTo>
                <a:cubicBezTo>
                  <a:pt x="6263" y="812103"/>
                  <a:pt x="3131" y="813147"/>
                  <a:pt x="0" y="8141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73132A7-2BBA-5F4A-94C1-7AD48A73DFA2}"/>
              </a:ext>
            </a:extLst>
          </p:cNvPr>
          <p:cNvSpPr/>
          <p:nvPr/>
        </p:nvSpPr>
        <p:spPr>
          <a:xfrm>
            <a:off x="4537276" y="4428966"/>
            <a:ext cx="868101" cy="1752112"/>
          </a:xfrm>
          <a:custGeom>
            <a:avLst/>
            <a:gdLst>
              <a:gd name="connsiteX0" fmla="*/ 0 w 868101"/>
              <a:gd name="connsiteY0" fmla="*/ 0 h 2176237"/>
              <a:gd name="connsiteX1" fmla="*/ 312516 w 868101"/>
              <a:gd name="connsiteY1" fmla="*/ 150470 h 2176237"/>
              <a:gd name="connsiteX2" fmla="*/ 439838 w 868101"/>
              <a:gd name="connsiteY2" fmla="*/ 254643 h 2176237"/>
              <a:gd name="connsiteX3" fmla="*/ 532435 w 868101"/>
              <a:gd name="connsiteY3" fmla="*/ 381964 h 2176237"/>
              <a:gd name="connsiteX4" fmla="*/ 671332 w 868101"/>
              <a:gd name="connsiteY4" fmla="*/ 648182 h 2176237"/>
              <a:gd name="connsiteX5" fmla="*/ 694481 w 868101"/>
              <a:gd name="connsiteY5" fmla="*/ 798653 h 2176237"/>
              <a:gd name="connsiteX6" fmla="*/ 740780 w 868101"/>
              <a:gd name="connsiteY6" fmla="*/ 949124 h 2176237"/>
              <a:gd name="connsiteX7" fmla="*/ 763929 w 868101"/>
              <a:gd name="connsiteY7" fmla="*/ 1365812 h 2176237"/>
              <a:gd name="connsiteX8" fmla="*/ 787078 w 868101"/>
              <a:gd name="connsiteY8" fmla="*/ 1643605 h 2176237"/>
              <a:gd name="connsiteX9" fmla="*/ 810228 w 868101"/>
              <a:gd name="connsiteY9" fmla="*/ 1921397 h 2176237"/>
              <a:gd name="connsiteX10" fmla="*/ 821802 w 868101"/>
              <a:gd name="connsiteY10" fmla="*/ 2060293 h 2176237"/>
              <a:gd name="connsiteX11" fmla="*/ 844952 w 868101"/>
              <a:gd name="connsiteY11" fmla="*/ 2141316 h 2176237"/>
              <a:gd name="connsiteX12" fmla="*/ 868101 w 868101"/>
              <a:gd name="connsiteY12" fmla="*/ 2176040 h 2176237"/>
              <a:gd name="connsiteX13" fmla="*/ 844952 w 868101"/>
              <a:gd name="connsiteY13" fmla="*/ 2152891 h 2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8101" h="2176237">
                <a:moveTo>
                  <a:pt x="0" y="0"/>
                </a:moveTo>
                <a:cubicBezTo>
                  <a:pt x="119605" y="54015"/>
                  <a:pt x="239210" y="108030"/>
                  <a:pt x="312516" y="150470"/>
                </a:cubicBezTo>
                <a:cubicBezTo>
                  <a:pt x="385822" y="192911"/>
                  <a:pt x="403185" y="216061"/>
                  <a:pt x="439838" y="254643"/>
                </a:cubicBezTo>
                <a:cubicBezTo>
                  <a:pt x="476491" y="293225"/>
                  <a:pt x="493853" y="316374"/>
                  <a:pt x="532435" y="381964"/>
                </a:cubicBezTo>
                <a:cubicBezTo>
                  <a:pt x="571017" y="447554"/>
                  <a:pt x="644324" y="578734"/>
                  <a:pt x="671332" y="648182"/>
                </a:cubicBezTo>
                <a:cubicBezTo>
                  <a:pt x="698340" y="717630"/>
                  <a:pt x="682906" y="748496"/>
                  <a:pt x="694481" y="798653"/>
                </a:cubicBezTo>
                <a:cubicBezTo>
                  <a:pt x="706056" y="848810"/>
                  <a:pt x="729205" y="854597"/>
                  <a:pt x="740780" y="949124"/>
                </a:cubicBezTo>
                <a:cubicBezTo>
                  <a:pt x="752355" y="1043651"/>
                  <a:pt x="756213" y="1250065"/>
                  <a:pt x="763929" y="1365812"/>
                </a:cubicBezTo>
                <a:cubicBezTo>
                  <a:pt x="771645" y="1481559"/>
                  <a:pt x="787078" y="1643605"/>
                  <a:pt x="787078" y="1643605"/>
                </a:cubicBezTo>
                <a:lnTo>
                  <a:pt x="810228" y="1921397"/>
                </a:lnTo>
                <a:cubicBezTo>
                  <a:pt x="816015" y="1990845"/>
                  <a:pt x="816015" y="2023640"/>
                  <a:pt x="821802" y="2060293"/>
                </a:cubicBezTo>
                <a:cubicBezTo>
                  <a:pt x="827589" y="2096946"/>
                  <a:pt x="844952" y="2141316"/>
                  <a:pt x="844952" y="2141316"/>
                </a:cubicBezTo>
                <a:cubicBezTo>
                  <a:pt x="852669" y="2160607"/>
                  <a:pt x="868101" y="2174111"/>
                  <a:pt x="868101" y="2176040"/>
                </a:cubicBezTo>
                <a:cubicBezTo>
                  <a:pt x="868101" y="2177969"/>
                  <a:pt x="856526" y="2165430"/>
                  <a:pt x="844952" y="215289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/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/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39CB24-21E8-D046-AC84-CE39AEE848A0}"/>
              </a:ext>
            </a:extLst>
          </p:cNvPr>
          <p:cNvCxnSpPr>
            <a:cxnSpLocks/>
          </p:cNvCxnSpPr>
          <p:nvPr/>
        </p:nvCxnSpPr>
        <p:spPr>
          <a:xfrm flipV="1">
            <a:off x="4793223" y="3888002"/>
            <a:ext cx="178103" cy="210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FC6A23-0523-334A-9908-06680F468D4B}"/>
                  </a:ext>
                </a:extLst>
              </p:cNvPr>
              <p:cNvSpPr/>
              <p:nvPr/>
            </p:nvSpPr>
            <p:spPr>
              <a:xfrm>
                <a:off x="4800418" y="3518670"/>
                <a:ext cx="745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FC6A23-0523-334A-9908-06680F468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418" y="3518670"/>
                <a:ext cx="7456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Up Arrow 13">
            <a:extLst>
              <a:ext uri="{FF2B5EF4-FFF2-40B4-BE49-F238E27FC236}">
                <a16:creationId xmlns:a16="http://schemas.microsoft.com/office/drawing/2014/main" id="{BCF7CDE2-D313-714C-B03C-16C8C587B3C6}"/>
              </a:ext>
            </a:extLst>
          </p:cNvPr>
          <p:cNvSpPr/>
          <p:nvPr/>
        </p:nvSpPr>
        <p:spPr>
          <a:xfrm rot="9705575">
            <a:off x="5035909" y="4769080"/>
            <a:ext cx="369468" cy="535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7828F-D3AF-9E41-9B20-305D80BF0CC0}"/>
                  </a:ext>
                </a:extLst>
              </p:cNvPr>
              <p:cNvSpPr txBox="1"/>
              <p:nvPr/>
            </p:nvSpPr>
            <p:spPr>
              <a:xfrm>
                <a:off x="4924159" y="5210880"/>
                <a:ext cx="31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7828F-D3AF-9E41-9B20-305D80BF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159" y="5210880"/>
                <a:ext cx="310470" cy="276999"/>
              </a:xfrm>
              <a:prstGeom prst="rect">
                <a:avLst/>
              </a:prstGeom>
              <a:blipFill>
                <a:blip r:embed="rId10"/>
                <a:stretch>
                  <a:fillRect l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91A3AA-A273-D347-B095-1D73254798BE}"/>
                  </a:ext>
                </a:extLst>
              </p:cNvPr>
              <p:cNvSpPr/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91A3AA-A273-D347-B095-1D7325479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E26FE7-8200-EF47-B923-00F6AAA4E8EC}"/>
                  </a:ext>
                </a:extLst>
              </p:cNvPr>
              <p:cNvSpPr/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E26FE7-8200-EF47-B923-00F6AAA4E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A2EA6F-F359-7F0D-E7A4-9B21C421A6E8}"/>
              </a:ext>
            </a:extLst>
          </p:cNvPr>
          <p:cNvCxnSpPr/>
          <p:nvPr/>
        </p:nvCxnSpPr>
        <p:spPr>
          <a:xfrm flipH="1">
            <a:off x="5035909" y="2312618"/>
            <a:ext cx="767644" cy="10104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CD9632-2C1A-4F0D-F1DC-4714BC3CF020}"/>
              </a:ext>
            </a:extLst>
          </p:cNvPr>
          <p:cNvCxnSpPr>
            <a:cxnSpLocks/>
          </p:cNvCxnSpPr>
          <p:nvPr/>
        </p:nvCxnSpPr>
        <p:spPr>
          <a:xfrm flipV="1">
            <a:off x="5261367" y="2961607"/>
            <a:ext cx="468274" cy="5200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704CE6-ABD9-3A05-6D3A-EC945F56E9AC}"/>
              </a:ext>
            </a:extLst>
          </p:cNvPr>
          <p:cNvSpPr txBox="1"/>
          <p:nvPr/>
        </p:nvSpPr>
        <p:spPr>
          <a:xfrm>
            <a:off x="9414916" y="3801395"/>
            <a:ext cx="3012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Maintaining charge neutrality in the cathode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5D2A13F-E46D-CA89-C7F7-4E25A0A205F1}"/>
              </a:ext>
            </a:extLst>
          </p:cNvPr>
          <p:cNvSpPr/>
          <p:nvPr/>
        </p:nvSpPr>
        <p:spPr>
          <a:xfrm>
            <a:off x="7419305" y="2549696"/>
            <a:ext cx="1314362" cy="1521610"/>
          </a:xfrm>
          <a:prstGeom prst="arc">
            <a:avLst>
              <a:gd name="adj1" fmla="val 16993014"/>
              <a:gd name="adj2" fmla="val 399698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39716F0-AFE6-628E-E784-5B78F3B7FF8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48787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Filter-paper Daniell cell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550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0247F-B01C-AF47-A26B-5B0A8AAC209E}"/>
              </a:ext>
            </a:extLst>
          </p:cNvPr>
          <p:cNvGrpSpPr/>
          <p:nvPr/>
        </p:nvGrpSpPr>
        <p:grpSpPr>
          <a:xfrm>
            <a:off x="2979133" y="934737"/>
            <a:ext cx="6233734" cy="6233734"/>
            <a:chOff x="2979133" y="1200956"/>
            <a:chExt cx="6233734" cy="62337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E5214-5288-3942-B216-FB386650559A}"/>
                </a:ext>
              </a:extLst>
            </p:cNvPr>
            <p:cNvGrpSpPr/>
            <p:nvPr/>
          </p:nvGrpSpPr>
          <p:grpSpPr>
            <a:xfrm rot="10800000">
              <a:off x="2979133" y="1200956"/>
              <a:ext cx="6233734" cy="6233734"/>
              <a:chOff x="3065552" y="185291"/>
              <a:chExt cx="6233734" cy="6233734"/>
            </a:xfrm>
          </p:grpSpPr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8CA3F37B-31B6-BE49-8737-D46908A008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53788">
                <a:off x="3065552" y="185291"/>
                <a:ext cx="6233734" cy="6233734"/>
              </a:xfrm>
              <a:prstGeom prst="pi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E721FC4-98EE-4142-B579-5B4F11DCA02F}"/>
                  </a:ext>
                </a:extLst>
              </p:cNvPr>
              <p:cNvSpPr/>
              <p:nvPr/>
            </p:nvSpPr>
            <p:spPr>
              <a:xfrm>
                <a:off x="6745816" y="2908697"/>
                <a:ext cx="2135294" cy="2117044"/>
              </a:xfrm>
              <a:prstGeom prst="ellipse">
                <a:avLst/>
              </a:prstGeom>
              <a:solidFill>
                <a:srgbClr val="0070C0">
                  <a:alpha val="6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966E24-6873-3D46-A072-BB146CB9E4E0}"/>
                  </a:ext>
                </a:extLst>
              </p:cNvPr>
              <p:cNvSpPr/>
              <p:nvPr/>
            </p:nvSpPr>
            <p:spPr>
              <a:xfrm>
                <a:off x="3418593" y="2908697"/>
                <a:ext cx="2135294" cy="2117044"/>
              </a:xfrm>
              <a:prstGeom prst="ellipse">
                <a:avLst/>
              </a:prstGeom>
              <a:solidFill>
                <a:srgbClr val="7030A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3819DC-CDD0-1145-94DC-DDB593C406DD}"/>
                  </a:ext>
                </a:extLst>
              </p:cNvPr>
              <p:cNvSpPr/>
              <p:nvPr/>
            </p:nvSpPr>
            <p:spPr>
              <a:xfrm>
                <a:off x="5107216" y="3763109"/>
                <a:ext cx="2135294" cy="2117044"/>
              </a:xfrm>
              <a:prstGeom prst="ellipse">
                <a:avLst/>
              </a:prstGeom>
              <a:solidFill>
                <a:srgbClr val="00B0F0">
                  <a:alpha val="5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/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C59131-CCED-4544-8F2E-E453605C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25" y="2684819"/>
                  <a:ext cx="1733695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/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7D445C-F4C7-824C-B142-74269BB2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139" y="2684819"/>
                  <a:ext cx="1475567" cy="830997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/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0" dirty="0"/>
                    <a:t> </a:t>
                  </a:r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0F399CD-5DDD-614A-90E7-008460E2C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60" y="1853822"/>
                  <a:ext cx="18670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03AADE3-4C1B-C348-B990-F0BBB124D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r="54057" b="62420"/>
          <a:stretch/>
        </p:blipFill>
        <p:spPr>
          <a:xfrm>
            <a:off x="5382960" y="4770022"/>
            <a:ext cx="1262793" cy="17854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57238-1211-8C44-92DF-839A7DA80C32}"/>
              </a:ext>
            </a:extLst>
          </p:cNvPr>
          <p:cNvGrpSpPr/>
          <p:nvPr/>
        </p:nvGrpSpPr>
        <p:grpSpPr>
          <a:xfrm>
            <a:off x="4018015" y="4049048"/>
            <a:ext cx="4337369" cy="720032"/>
            <a:chOff x="4018015" y="4049048"/>
            <a:chExt cx="4337369" cy="720032"/>
          </a:xfrm>
        </p:grpSpPr>
        <p:sp>
          <p:nvSpPr>
            <p:cNvPr id="27" name="Bevel 26">
              <a:extLst>
                <a:ext uri="{FF2B5EF4-FFF2-40B4-BE49-F238E27FC236}">
                  <a16:creationId xmlns:a16="http://schemas.microsoft.com/office/drawing/2014/main" id="{AEA048F2-E458-2F4B-9449-533745B8BC25}"/>
                </a:ext>
              </a:extLst>
            </p:cNvPr>
            <p:cNvSpPr/>
            <p:nvPr/>
          </p:nvSpPr>
          <p:spPr>
            <a:xfrm>
              <a:off x="4018015" y="4049048"/>
              <a:ext cx="865236" cy="720032"/>
            </a:xfrm>
            <a:prstGeom prst="beve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evel 29">
              <a:extLst>
                <a:ext uri="{FF2B5EF4-FFF2-40B4-BE49-F238E27FC236}">
                  <a16:creationId xmlns:a16="http://schemas.microsoft.com/office/drawing/2014/main" id="{FCC55B7D-E79D-2349-9DD7-206923004586}"/>
                </a:ext>
              </a:extLst>
            </p:cNvPr>
            <p:cNvSpPr/>
            <p:nvPr/>
          </p:nvSpPr>
          <p:spPr>
            <a:xfrm>
              <a:off x="7516459" y="4071305"/>
              <a:ext cx="838925" cy="680145"/>
            </a:xfrm>
            <a:prstGeom prst="beve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F5B4A2DD-A1B9-594D-939C-90B060F3C005}"/>
              </a:ext>
            </a:extLst>
          </p:cNvPr>
          <p:cNvSpPr/>
          <p:nvPr/>
        </p:nvSpPr>
        <p:spPr>
          <a:xfrm>
            <a:off x="6639245" y="4331070"/>
            <a:ext cx="1116568" cy="1673911"/>
          </a:xfrm>
          <a:custGeom>
            <a:avLst/>
            <a:gdLst>
              <a:gd name="connsiteX0" fmla="*/ 839244 w 839244"/>
              <a:gd name="connsiteY0" fmla="*/ 0 h 830937"/>
              <a:gd name="connsiteX1" fmla="*/ 701457 w 839244"/>
              <a:gd name="connsiteY1" fmla="*/ 137786 h 830937"/>
              <a:gd name="connsiteX2" fmla="*/ 626301 w 839244"/>
              <a:gd name="connsiteY2" fmla="*/ 212942 h 830937"/>
              <a:gd name="connsiteX3" fmla="*/ 526093 w 839244"/>
              <a:gd name="connsiteY3" fmla="*/ 388307 h 830937"/>
              <a:gd name="connsiteX4" fmla="*/ 475989 w 839244"/>
              <a:gd name="connsiteY4" fmla="*/ 613775 h 830937"/>
              <a:gd name="connsiteX5" fmla="*/ 438411 w 839244"/>
              <a:gd name="connsiteY5" fmla="*/ 776613 h 830937"/>
              <a:gd name="connsiteX6" fmla="*/ 350728 w 839244"/>
              <a:gd name="connsiteY6" fmla="*/ 826717 h 830937"/>
              <a:gd name="connsiteX7" fmla="*/ 187890 w 839244"/>
              <a:gd name="connsiteY7" fmla="*/ 826717 h 830937"/>
              <a:gd name="connsiteX8" fmla="*/ 37578 w 839244"/>
              <a:gd name="connsiteY8" fmla="*/ 814191 h 830937"/>
              <a:gd name="connsiteX9" fmla="*/ 0 w 839244"/>
              <a:gd name="connsiteY9" fmla="*/ 814191 h 83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9244" h="830937">
                <a:moveTo>
                  <a:pt x="839244" y="0"/>
                </a:moveTo>
                <a:lnTo>
                  <a:pt x="701457" y="137786"/>
                </a:lnTo>
                <a:cubicBezTo>
                  <a:pt x="665966" y="173276"/>
                  <a:pt x="655528" y="171189"/>
                  <a:pt x="626301" y="212942"/>
                </a:cubicBezTo>
                <a:cubicBezTo>
                  <a:pt x="597074" y="254695"/>
                  <a:pt x="551145" y="321502"/>
                  <a:pt x="526093" y="388307"/>
                </a:cubicBezTo>
                <a:cubicBezTo>
                  <a:pt x="501041" y="455112"/>
                  <a:pt x="490603" y="549057"/>
                  <a:pt x="475989" y="613775"/>
                </a:cubicBezTo>
                <a:cubicBezTo>
                  <a:pt x="461375" y="678493"/>
                  <a:pt x="459288" y="741123"/>
                  <a:pt x="438411" y="776613"/>
                </a:cubicBezTo>
                <a:cubicBezTo>
                  <a:pt x="417534" y="812103"/>
                  <a:pt x="392482" y="818366"/>
                  <a:pt x="350728" y="826717"/>
                </a:cubicBezTo>
                <a:cubicBezTo>
                  <a:pt x="308974" y="835068"/>
                  <a:pt x="240082" y="828805"/>
                  <a:pt x="187890" y="826717"/>
                </a:cubicBezTo>
                <a:cubicBezTo>
                  <a:pt x="135698" y="824629"/>
                  <a:pt x="68893" y="816279"/>
                  <a:pt x="37578" y="814191"/>
                </a:cubicBezTo>
                <a:cubicBezTo>
                  <a:pt x="6263" y="812103"/>
                  <a:pt x="3131" y="813147"/>
                  <a:pt x="0" y="81419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73132A7-2BBA-5F4A-94C1-7AD48A73DFA2}"/>
              </a:ext>
            </a:extLst>
          </p:cNvPr>
          <p:cNvSpPr/>
          <p:nvPr/>
        </p:nvSpPr>
        <p:spPr>
          <a:xfrm>
            <a:off x="4537276" y="4428966"/>
            <a:ext cx="868101" cy="1752112"/>
          </a:xfrm>
          <a:custGeom>
            <a:avLst/>
            <a:gdLst>
              <a:gd name="connsiteX0" fmla="*/ 0 w 868101"/>
              <a:gd name="connsiteY0" fmla="*/ 0 h 2176237"/>
              <a:gd name="connsiteX1" fmla="*/ 312516 w 868101"/>
              <a:gd name="connsiteY1" fmla="*/ 150470 h 2176237"/>
              <a:gd name="connsiteX2" fmla="*/ 439838 w 868101"/>
              <a:gd name="connsiteY2" fmla="*/ 254643 h 2176237"/>
              <a:gd name="connsiteX3" fmla="*/ 532435 w 868101"/>
              <a:gd name="connsiteY3" fmla="*/ 381964 h 2176237"/>
              <a:gd name="connsiteX4" fmla="*/ 671332 w 868101"/>
              <a:gd name="connsiteY4" fmla="*/ 648182 h 2176237"/>
              <a:gd name="connsiteX5" fmla="*/ 694481 w 868101"/>
              <a:gd name="connsiteY5" fmla="*/ 798653 h 2176237"/>
              <a:gd name="connsiteX6" fmla="*/ 740780 w 868101"/>
              <a:gd name="connsiteY6" fmla="*/ 949124 h 2176237"/>
              <a:gd name="connsiteX7" fmla="*/ 763929 w 868101"/>
              <a:gd name="connsiteY7" fmla="*/ 1365812 h 2176237"/>
              <a:gd name="connsiteX8" fmla="*/ 787078 w 868101"/>
              <a:gd name="connsiteY8" fmla="*/ 1643605 h 2176237"/>
              <a:gd name="connsiteX9" fmla="*/ 810228 w 868101"/>
              <a:gd name="connsiteY9" fmla="*/ 1921397 h 2176237"/>
              <a:gd name="connsiteX10" fmla="*/ 821802 w 868101"/>
              <a:gd name="connsiteY10" fmla="*/ 2060293 h 2176237"/>
              <a:gd name="connsiteX11" fmla="*/ 844952 w 868101"/>
              <a:gd name="connsiteY11" fmla="*/ 2141316 h 2176237"/>
              <a:gd name="connsiteX12" fmla="*/ 868101 w 868101"/>
              <a:gd name="connsiteY12" fmla="*/ 2176040 h 2176237"/>
              <a:gd name="connsiteX13" fmla="*/ 844952 w 868101"/>
              <a:gd name="connsiteY13" fmla="*/ 2152891 h 2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8101" h="2176237">
                <a:moveTo>
                  <a:pt x="0" y="0"/>
                </a:moveTo>
                <a:cubicBezTo>
                  <a:pt x="119605" y="54015"/>
                  <a:pt x="239210" y="108030"/>
                  <a:pt x="312516" y="150470"/>
                </a:cubicBezTo>
                <a:cubicBezTo>
                  <a:pt x="385822" y="192911"/>
                  <a:pt x="403185" y="216061"/>
                  <a:pt x="439838" y="254643"/>
                </a:cubicBezTo>
                <a:cubicBezTo>
                  <a:pt x="476491" y="293225"/>
                  <a:pt x="493853" y="316374"/>
                  <a:pt x="532435" y="381964"/>
                </a:cubicBezTo>
                <a:cubicBezTo>
                  <a:pt x="571017" y="447554"/>
                  <a:pt x="644324" y="578734"/>
                  <a:pt x="671332" y="648182"/>
                </a:cubicBezTo>
                <a:cubicBezTo>
                  <a:pt x="698340" y="717630"/>
                  <a:pt x="682906" y="748496"/>
                  <a:pt x="694481" y="798653"/>
                </a:cubicBezTo>
                <a:cubicBezTo>
                  <a:pt x="706056" y="848810"/>
                  <a:pt x="729205" y="854597"/>
                  <a:pt x="740780" y="949124"/>
                </a:cubicBezTo>
                <a:cubicBezTo>
                  <a:pt x="752355" y="1043651"/>
                  <a:pt x="756213" y="1250065"/>
                  <a:pt x="763929" y="1365812"/>
                </a:cubicBezTo>
                <a:cubicBezTo>
                  <a:pt x="771645" y="1481559"/>
                  <a:pt x="787078" y="1643605"/>
                  <a:pt x="787078" y="1643605"/>
                </a:cubicBezTo>
                <a:lnTo>
                  <a:pt x="810228" y="1921397"/>
                </a:lnTo>
                <a:cubicBezTo>
                  <a:pt x="816015" y="1990845"/>
                  <a:pt x="816015" y="2023640"/>
                  <a:pt x="821802" y="2060293"/>
                </a:cubicBezTo>
                <a:cubicBezTo>
                  <a:pt x="827589" y="2096946"/>
                  <a:pt x="844952" y="2141316"/>
                  <a:pt x="844952" y="2141316"/>
                </a:cubicBezTo>
                <a:cubicBezTo>
                  <a:pt x="852669" y="2160607"/>
                  <a:pt x="868101" y="2174111"/>
                  <a:pt x="868101" y="2176040"/>
                </a:cubicBezTo>
                <a:cubicBezTo>
                  <a:pt x="868101" y="2177969"/>
                  <a:pt x="856526" y="2165430"/>
                  <a:pt x="844952" y="215289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/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BC2761-9AE1-3948-9680-9A1FF5ED8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76" y="4113842"/>
                <a:ext cx="815351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/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17F7596-01F7-9242-9DC9-CAE17C9E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33" y="4113842"/>
                <a:ext cx="818814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39CB24-21E8-D046-AC84-CE39AEE848A0}"/>
              </a:ext>
            </a:extLst>
          </p:cNvPr>
          <p:cNvCxnSpPr>
            <a:cxnSpLocks/>
          </p:cNvCxnSpPr>
          <p:nvPr/>
        </p:nvCxnSpPr>
        <p:spPr>
          <a:xfrm flipV="1">
            <a:off x="4793223" y="3888002"/>
            <a:ext cx="178103" cy="210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FC6A23-0523-334A-9908-06680F468D4B}"/>
                  </a:ext>
                </a:extLst>
              </p:cNvPr>
              <p:cNvSpPr/>
              <p:nvPr/>
            </p:nvSpPr>
            <p:spPr>
              <a:xfrm>
                <a:off x="4800418" y="3518670"/>
                <a:ext cx="745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FC6A23-0523-334A-9908-06680F468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418" y="3518670"/>
                <a:ext cx="7456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Up Arrow 13">
            <a:extLst>
              <a:ext uri="{FF2B5EF4-FFF2-40B4-BE49-F238E27FC236}">
                <a16:creationId xmlns:a16="http://schemas.microsoft.com/office/drawing/2014/main" id="{BCF7CDE2-D313-714C-B03C-16C8C587B3C6}"/>
              </a:ext>
            </a:extLst>
          </p:cNvPr>
          <p:cNvSpPr/>
          <p:nvPr/>
        </p:nvSpPr>
        <p:spPr>
          <a:xfrm rot="9705575">
            <a:off x="5035909" y="4769080"/>
            <a:ext cx="369468" cy="535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7828F-D3AF-9E41-9B20-305D80BF0CC0}"/>
                  </a:ext>
                </a:extLst>
              </p:cNvPr>
              <p:cNvSpPr txBox="1"/>
              <p:nvPr/>
            </p:nvSpPr>
            <p:spPr>
              <a:xfrm>
                <a:off x="4924159" y="5210880"/>
                <a:ext cx="31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7828F-D3AF-9E41-9B20-305D80BF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159" y="5210880"/>
                <a:ext cx="310470" cy="276999"/>
              </a:xfrm>
              <a:prstGeom prst="rect">
                <a:avLst/>
              </a:prstGeom>
              <a:blipFill>
                <a:blip r:embed="rId10"/>
                <a:stretch>
                  <a:fillRect l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91A3AA-A273-D347-B095-1D73254798BE}"/>
                  </a:ext>
                </a:extLst>
              </p:cNvPr>
              <p:cNvSpPr/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91A3AA-A273-D347-B095-1D7325479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3293333"/>
                <a:ext cx="879280" cy="461665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E26FE7-8200-EF47-B923-00F6AAA4E8EC}"/>
                  </a:ext>
                </a:extLst>
              </p:cNvPr>
              <p:cNvSpPr/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E26FE7-8200-EF47-B923-00F6AAA4E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4" y="3161912"/>
                <a:ext cx="879280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A2EA6F-F359-7F0D-E7A4-9B21C421A6E8}"/>
              </a:ext>
            </a:extLst>
          </p:cNvPr>
          <p:cNvCxnSpPr/>
          <p:nvPr/>
        </p:nvCxnSpPr>
        <p:spPr>
          <a:xfrm flipH="1">
            <a:off x="5035909" y="2312618"/>
            <a:ext cx="767644" cy="10104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CD9632-2C1A-4F0D-F1DC-4714BC3CF020}"/>
              </a:ext>
            </a:extLst>
          </p:cNvPr>
          <p:cNvCxnSpPr>
            <a:cxnSpLocks/>
          </p:cNvCxnSpPr>
          <p:nvPr/>
        </p:nvCxnSpPr>
        <p:spPr>
          <a:xfrm flipV="1">
            <a:off x="5261367" y="2961607"/>
            <a:ext cx="468274" cy="5200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704CE6-ABD9-3A05-6D3A-EC945F56E9AC}"/>
              </a:ext>
            </a:extLst>
          </p:cNvPr>
          <p:cNvSpPr txBox="1"/>
          <p:nvPr/>
        </p:nvSpPr>
        <p:spPr>
          <a:xfrm>
            <a:off x="9414916" y="3801395"/>
            <a:ext cx="3012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Maintaining charge neutrality in the cathode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A174B5-2F3B-9E25-C825-B7AFC7F3BC6E}"/>
              </a:ext>
            </a:extLst>
          </p:cNvPr>
          <p:cNvSpPr/>
          <p:nvPr/>
        </p:nvSpPr>
        <p:spPr>
          <a:xfrm>
            <a:off x="7419305" y="2549696"/>
            <a:ext cx="1314362" cy="1521610"/>
          </a:xfrm>
          <a:prstGeom prst="arc">
            <a:avLst>
              <a:gd name="adj1" fmla="val 16993014"/>
              <a:gd name="adj2" fmla="val 399698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E77E88-0A21-8817-59E2-F7B523F35F91}"/>
              </a:ext>
            </a:extLst>
          </p:cNvPr>
          <p:cNvCxnSpPr>
            <a:cxnSpLocks/>
          </p:cNvCxnSpPr>
          <p:nvPr/>
        </p:nvCxnSpPr>
        <p:spPr>
          <a:xfrm flipH="1" flipV="1">
            <a:off x="6645753" y="2771154"/>
            <a:ext cx="796401" cy="5518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6DA4CF-9258-97BE-3D03-97E2D195670A}"/>
              </a:ext>
            </a:extLst>
          </p:cNvPr>
          <p:cNvCxnSpPr>
            <a:cxnSpLocks/>
          </p:cNvCxnSpPr>
          <p:nvPr/>
        </p:nvCxnSpPr>
        <p:spPr>
          <a:xfrm>
            <a:off x="6436452" y="1928557"/>
            <a:ext cx="981812" cy="76541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7F76D06A-D433-64A0-9910-C5E14E593F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848787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Filter-paper Daniell cell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166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Convention on the direction of spontaneous change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50C52-BFFA-7F46-9BB2-7AFA9FA1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353" y="542611"/>
            <a:ext cx="8550354" cy="3893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9FB850-BA65-604E-8FFD-B860857670F6}"/>
                  </a:ext>
                </a:extLst>
              </p:cNvPr>
              <p:cNvSpPr/>
              <p:nvPr/>
            </p:nvSpPr>
            <p:spPr>
              <a:xfrm>
                <a:off x="860225" y="4549676"/>
                <a:ext cx="1047155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In the equation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𝑍𝑛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𝐶𝑢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/>
                  <a:t>the arrow is meant to tell us that this is the </a:t>
                </a:r>
                <a:r>
                  <a:rPr lang="en-US" sz="2400" b="1" dirty="0"/>
                  <a:t>direction of spontaneous change</a:t>
                </a:r>
                <a:r>
                  <a:rPr lang="en-US" sz="2400" dirty="0"/>
                  <a:t>.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dirty="0"/>
                  <a:t>The reverse equation,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𝐶𝑢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just wrong!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9FB850-BA65-604E-8FFD-B86085767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25" y="4549676"/>
                <a:ext cx="10471550" cy="1569660"/>
              </a:xfrm>
              <a:prstGeom prst="rect">
                <a:avLst/>
              </a:prstGeom>
              <a:blipFill>
                <a:blip r:embed="rId3"/>
                <a:stretch>
                  <a:fillRect t="-2419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800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9FB850-BA65-604E-8FFD-B860857670F6}"/>
                  </a:ext>
                </a:extLst>
              </p:cNvPr>
              <p:cNvSpPr/>
              <p:nvPr/>
            </p:nvSpPr>
            <p:spPr>
              <a:xfrm>
                <a:off x="363514" y="1196876"/>
                <a:ext cx="1047155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You can think of it as a competition for electrons:</a:t>
                </a: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𝑍𝑛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𝐶𝑢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9FB850-BA65-604E-8FFD-B86085767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14" y="1196876"/>
                <a:ext cx="10471550" cy="2677656"/>
              </a:xfrm>
              <a:prstGeom prst="rect">
                <a:avLst/>
              </a:prstGeom>
              <a:blipFill>
                <a:blip r:embed="rId2"/>
                <a:stretch>
                  <a:fillRect l="-848" t="-1887" b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1869C42F-99C0-8F2D-8CE3-7DBC8D87D1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Predicting the direction of spontaneous change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541D9F-5384-757D-B6D4-EF7B85332790}"/>
              </a:ext>
            </a:extLst>
          </p:cNvPr>
          <p:cNvGrpSpPr/>
          <p:nvPr/>
        </p:nvGrpSpPr>
        <p:grpSpPr>
          <a:xfrm>
            <a:off x="4345541" y="2341555"/>
            <a:ext cx="3714727" cy="2135787"/>
            <a:chOff x="4379408" y="4449774"/>
            <a:chExt cx="3714727" cy="2135787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AAEF5537-5088-F842-B6FC-EFE2D7370F9E}"/>
                </a:ext>
              </a:extLst>
            </p:cNvPr>
            <p:cNvSpPr/>
            <p:nvPr/>
          </p:nvSpPr>
          <p:spPr>
            <a:xfrm flipH="1" flipV="1">
              <a:off x="4379408" y="4896058"/>
              <a:ext cx="3311577" cy="1689503"/>
            </a:xfrm>
            <a:prstGeom prst="arc">
              <a:avLst>
                <a:gd name="adj1" fmla="val 587275"/>
                <a:gd name="adj2" fmla="val 1033272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FC5E87-C2A7-BB9B-C98A-511FA16A4421}"/>
                    </a:ext>
                  </a:extLst>
                </p:cNvPr>
                <p:cNvSpPr txBox="1"/>
                <p:nvPr/>
              </p:nvSpPr>
              <p:spPr>
                <a:xfrm>
                  <a:off x="5362224" y="4449774"/>
                  <a:ext cx="2731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sz="2400" dirty="0"/>
                    <a:t> wins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FC5E87-C2A7-BB9B-C98A-511FA16A4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224" y="4449774"/>
                  <a:ext cx="2731911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704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0B577-917A-22EA-0DB6-D95D009CF16F}"/>
              </a:ext>
            </a:extLst>
          </p:cNvPr>
          <p:cNvGrpSpPr/>
          <p:nvPr/>
        </p:nvGrpSpPr>
        <p:grpSpPr>
          <a:xfrm>
            <a:off x="3437895" y="3201090"/>
            <a:ext cx="3256417" cy="1707381"/>
            <a:chOff x="3613298" y="2948564"/>
            <a:chExt cx="3256417" cy="1707381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598F5EE8-FCD9-C901-601A-ECBB2B56A47E}"/>
                </a:ext>
              </a:extLst>
            </p:cNvPr>
            <p:cNvSpPr/>
            <p:nvPr/>
          </p:nvSpPr>
          <p:spPr>
            <a:xfrm>
              <a:off x="3613298" y="2948564"/>
              <a:ext cx="2515713" cy="1126531"/>
            </a:xfrm>
            <a:prstGeom prst="arc">
              <a:avLst>
                <a:gd name="adj1" fmla="val 587275"/>
                <a:gd name="adj2" fmla="val 1033272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CF5DAA-BFE8-7A75-8CDF-6C00C6E1F379}"/>
                    </a:ext>
                  </a:extLst>
                </p:cNvPr>
                <p:cNvSpPr txBox="1"/>
                <p:nvPr/>
              </p:nvSpPr>
              <p:spPr>
                <a:xfrm>
                  <a:off x="4137804" y="4194280"/>
                  <a:ext cx="2731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sz="2400" dirty="0"/>
                    <a:t> wins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CF5DAA-BFE8-7A75-8CDF-6C00C6E1F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7804" y="4194280"/>
                  <a:ext cx="2731911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704" t="-526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5679C-EF6D-A931-0E1B-719F6E66AF80}"/>
                  </a:ext>
                </a:extLst>
              </p:cNvPr>
              <p:cNvSpPr txBox="1"/>
              <p:nvPr/>
            </p:nvSpPr>
            <p:spPr>
              <a:xfrm>
                <a:off x="1305278" y="5093916"/>
                <a:ext cx="905792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 wants to be reduced more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 does* so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400" dirty="0"/>
                  <a:t>is the direction of spontaneous change and the equation is written properly.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5679C-EF6D-A931-0E1B-719F6E66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278" y="5093916"/>
                <a:ext cx="9057922" cy="830997"/>
              </a:xfrm>
              <a:prstGeom prst="rect">
                <a:avLst/>
              </a:prstGeom>
              <a:blipFill>
                <a:blip r:embed="rId5"/>
                <a:stretch>
                  <a:fillRect l="-979" t="-4545" r="-55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06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9FB850-BA65-604E-8FFD-B860857670F6}"/>
                  </a:ext>
                </a:extLst>
              </p:cNvPr>
              <p:cNvSpPr/>
              <p:nvPr/>
            </p:nvSpPr>
            <p:spPr>
              <a:xfrm>
                <a:off x="363514" y="1196876"/>
                <a:ext cx="1047155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You can think of it as a competition for electrons:</a:t>
                </a: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𝑍𝑛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𝐶𝑢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9FB850-BA65-604E-8FFD-B86085767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14" y="1196876"/>
                <a:ext cx="10471550" cy="2677656"/>
              </a:xfrm>
              <a:prstGeom prst="rect">
                <a:avLst/>
              </a:prstGeom>
              <a:blipFill>
                <a:blip r:embed="rId2"/>
                <a:stretch>
                  <a:fillRect l="-848" t="-1887" b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1869C42F-99C0-8F2D-8CE3-7DBC8D87D1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Predicting the direction of spontaneous change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541D9F-5384-757D-B6D4-EF7B85332790}"/>
              </a:ext>
            </a:extLst>
          </p:cNvPr>
          <p:cNvGrpSpPr/>
          <p:nvPr/>
        </p:nvGrpSpPr>
        <p:grpSpPr>
          <a:xfrm>
            <a:off x="4345541" y="2341555"/>
            <a:ext cx="3714727" cy="2135787"/>
            <a:chOff x="4379408" y="4449774"/>
            <a:chExt cx="3714727" cy="2135787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AAEF5537-5088-F842-B6FC-EFE2D7370F9E}"/>
                </a:ext>
              </a:extLst>
            </p:cNvPr>
            <p:cNvSpPr/>
            <p:nvPr/>
          </p:nvSpPr>
          <p:spPr>
            <a:xfrm flipH="1" flipV="1">
              <a:off x="4379408" y="4896058"/>
              <a:ext cx="3311577" cy="1689503"/>
            </a:xfrm>
            <a:prstGeom prst="arc">
              <a:avLst>
                <a:gd name="adj1" fmla="val 587275"/>
                <a:gd name="adj2" fmla="val 1033272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FC5E87-C2A7-BB9B-C98A-511FA16A4421}"/>
                    </a:ext>
                  </a:extLst>
                </p:cNvPr>
                <p:cNvSpPr txBox="1"/>
                <p:nvPr/>
              </p:nvSpPr>
              <p:spPr>
                <a:xfrm>
                  <a:off x="5362224" y="4449774"/>
                  <a:ext cx="2731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sz="2400" dirty="0"/>
                    <a:t> wins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FC5E87-C2A7-BB9B-C98A-511FA16A4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224" y="4449774"/>
                  <a:ext cx="2731911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704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0B577-917A-22EA-0DB6-D95D009CF16F}"/>
              </a:ext>
            </a:extLst>
          </p:cNvPr>
          <p:cNvGrpSpPr/>
          <p:nvPr/>
        </p:nvGrpSpPr>
        <p:grpSpPr>
          <a:xfrm>
            <a:off x="3437895" y="3201090"/>
            <a:ext cx="3256417" cy="1707381"/>
            <a:chOff x="3613298" y="2948564"/>
            <a:chExt cx="3256417" cy="1707381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598F5EE8-FCD9-C901-601A-ECBB2B56A47E}"/>
                </a:ext>
              </a:extLst>
            </p:cNvPr>
            <p:cNvSpPr/>
            <p:nvPr/>
          </p:nvSpPr>
          <p:spPr>
            <a:xfrm>
              <a:off x="3613298" y="2948564"/>
              <a:ext cx="2515713" cy="1126531"/>
            </a:xfrm>
            <a:prstGeom prst="arc">
              <a:avLst>
                <a:gd name="adj1" fmla="val 587275"/>
                <a:gd name="adj2" fmla="val 1033272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CF5DAA-BFE8-7A75-8CDF-6C00C6E1F379}"/>
                    </a:ext>
                  </a:extLst>
                </p:cNvPr>
                <p:cNvSpPr txBox="1"/>
                <p:nvPr/>
              </p:nvSpPr>
              <p:spPr>
                <a:xfrm>
                  <a:off x="4137804" y="4194280"/>
                  <a:ext cx="2731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sz="2400" dirty="0"/>
                    <a:t> wins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CF5DAA-BFE8-7A75-8CDF-6C00C6E1F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7804" y="4194280"/>
                  <a:ext cx="2731911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704" t="-526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5679C-EF6D-A931-0E1B-719F6E66AF80}"/>
                  </a:ext>
                </a:extLst>
              </p:cNvPr>
              <p:cNvSpPr txBox="1"/>
              <p:nvPr/>
            </p:nvSpPr>
            <p:spPr>
              <a:xfrm>
                <a:off x="1305278" y="5093916"/>
                <a:ext cx="905792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 wants to be reduced more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 does* so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400" dirty="0"/>
                  <a:t>is the direction of spontaneous change and the equation is written properly.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*How do we know that?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5679C-EF6D-A931-0E1B-719F6E66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278" y="5093916"/>
                <a:ext cx="9057922" cy="1569660"/>
              </a:xfrm>
              <a:prstGeom prst="rect">
                <a:avLst/>
              </a:prstGeom>
              <a:blipFill>
                <a:blip r:embed="rId5"/>
                <a:stretch>
                  <a:fillRect l="-979" t="-2419" r="-559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721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Electrochemical series to the rescue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624A639-24D6-2E44-A8CC-C75682653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86" y="542611"/>
            <a:ext cx="7012628" cy="62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70A058-9665-5A62-D881-9120C68FC8B9}"/>
              </a:ext>
            </a:extLst>
          </p:cNvPr>
          <p:cNvSpPr/>
          <p:nvPr/>
        </p:nvSpPr>
        <p:spPr>
          <a:xfrm>
            <a:off x="4470400" y="2573867"/>
            <a:ext cx="2788356" cy="259644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50BCBD-81BB-4E9D-FCE8-4F3E22880497}"/>
              </a:ext>
            </a:extLst>
          </p:cNvPr>
          <p:cNvSpPr/>
          <p:nvPr/>
        </p:nvSpPr>
        <p:spPr>
          <a:xfrm>
            <a:off x="4470400" y="4712367"/>
            <a:ext cx="2788356" cy="259644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3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424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using the electrochemical series to predict the direction of spontaneous change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C88A7-E0FC-7E49-AB45-19CA669B2632}"/>
              </a:ext>
            </a:extLst>
          </p:cNvPr>
          <p:cNvSpPr txBox="1"/>
          <p:nvPr/>
        </p:nvSpPr>
        <p:spPr>
          <a:xfrm>
            <a:off x="661737" y="854242"/>
            <a:ext cx="1110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the direction of spontaneous change? Which is anode/cathode?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5E681A-3F0E-7043-8735-B89CD2729BA4}"/>
              </a:ext>
            </a:extLst>
          </p:cNvPr>
          <p:cNvGrpSpPr/>
          <p:nvPr/>
        </p:nvGrpSpPr>
        <p:grpSpPr>
          <a:xfrm>
            <a:off x="4401426" y="2925700"/>
            <a:ext cx="4079222" cy="1985739"/>
            <a:chOff x="4206822" y="2925700"/>
            <a:chExt cx="3311577" cy="1985739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8DC28141-3E1D-FBCC-6BD3-15DD9DDABB3F}"/>
                </a:ext>
              </a:extLst>
            </p:cNvPr>
            <p:cNvSpPr/>
            <p:nvPr/>
          </p:nvSpPr>
          <p:spPr>
            <a:xfrm flipH="1">
              <a:off x="4206822" y="2925700"/>
              <a:ext cx="3311577" cy="1367548"/>
            </a:xfrm>
            <a:prstGeom prst="arc">
              <a:avLst>
                <a:gd name="adj1" fmla="val 587275"/>
                <a:gd name="adj2" fmla="val 1033272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CD5D7F-129B-0795-E11B-71E47763A23F}"/>
                    </a:ext>
                  </a:extLst>
                </p:cNvPr>
                <p:cNvSpPr txBox="1"/>
                <p:nvPr/>
              </p:nvSpPr>
              <p:spPr>
                <a:xfrm>
                  <a:off x="4786488" y="4449774"/>
                  <a:ext cx="2731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𝐴𝑢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dirty="0"/>
                    <a:t>wins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CD5D7F-129B-0795-E11B-71E47763A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6488" y="4449774"/>
                  <a:ext cx="2731911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376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350B9D-2284-7055-9C45-634D2B82D539}"/>
              </a:ext>
            </a:extLst>
          </p:cNvPr>
          <p:cNvGrpSpPr/>
          <p:nvPr/>
        </p:nvGrpSpPr>
        <p:grpSpPr>
          <a:xfrm>
            <a:off x="3528631" y="2307508"/>
            <a:ext cx="3250346" cy="1851885"/>
            <a:chOff x="3613298" y="3456904"/>
            <a:chExt cx="3250346" cy="1851885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C35E92-FF68-D9E2-1195-4819BE9764D3}"/>
                </a:ext>
              </a:extLst>
            </p:cNvPr>
            <p:cNvSpPr/>
            <p:nvPr/>
          </p:nvSpPr>
          <p:spPr>
            <a:xfrm flipV="1">
              <a:off x="3613298" y="4075096"/>
              <a:ext cx="2515713" cy="1233693"/>
            </a:xfrm>
            <a:prstGeom prst="arc">
              <a:avLst>
                <a:gd name="adj1" fmla="val 587275"/>
                <a:gd name="adj2" fmla="val 1033272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38EDA1-EE35-121D-EB83-4D9636CD3BED}"/>
                    </a:ext>
                  </a:extLst>
                </p:cNvPr>
                <p:cNvSpPr txBox="1"/>
                <p:nvPr/>
              </p:nvSpPr>
              <p:spPr>
                <a:xfrm>
                  <a:off x="4131733" y="3456904"/>
                  <a:ext cx="2731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sz="2400" dirty="0"/>
                    <a:t> wins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38EDA1-EE35-121D-EB83-4D9636CD3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733" y="3456904"/>
                  <a:ext cx="2731911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463" t="-5405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88F397-0D3F-FE82-C520-ECE9E8B18D2C}"/>
                  </a:ext>
                </a:extLst>
              </p:cNvPr>
              <p:cNvSpPr txBox="1"/>
              <p:nvPr/>
            </p:nvSpPr>
            <p:spPr>
              <a:xfrm>
                <a:off x="2858909" y="3378641"/>
                <a:ext cx="61693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88F397-0D3F-FE82-C520-ECE9E8B1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09" y="3378641"/>
                <a:ext cx="6169378" cy="461665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29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Molecular view of an anode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77C64E-3CFB-5041-A42F-042A546DCDB3}"/>
              </a:ext>
            </a:extLst>
          </p:cNvPr>
          <p:cNvSpPr txBox="1"/>
          <p:nvPr/>
        </p:nvSpPr>
        <p:spPr>
          <a:xfrm>
            <a:off x="310356" y="1140336"/>
            <a:ext cx="2968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a </a:t>
            </a:r>
            <a:r>
              <a:rPr lang="en-US" sz="2400" b="1" dirty="0"/>
              <a:t>molecular-level view </a:t>
            </a:r>
            <a:r>
              <a:rPr lang="en-US" sz="2400" dirty="0"/>
              <a:t>of the oxidation half-reaction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AC6549-63C4-1D49-8994-F28966519640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8BEB17F5-570A-7F40-8D83-835E514B4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A97AED2-B1F6-2B43-BA89-31C6F95CF251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A524242-23B7-3F48-AFBA-893CDCBCCE9F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D420A53-6307-184A-941B-EB7E8FD37324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0C49F035-13BA-7548-87F8-869071FA8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9" t="42520" r="78691" b="23232"/>
          <a:stretch/>
        </p:blipFill>
        <p:spPr>
          <a:xfrm>
            <a:off x="1527716" y="3772038"/>
            <a:ext cx="2529174" cy="20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07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D7472F-7916-38A0-6648-6713295E1C2B}"/>
              </a:ext>
            </a:extLst>
          </p:cNvPr>
          <p:cNvGrpSpPr/>
          <p:nvPr/>
        </p:nvGrpSpPr>
        <p:grpSpPr>
          <a:xfrm>
            <a:off x="2589686" y="542611"/>
            <a:ext cx="7012628" cy="6220504"/>
            <a:chOff x="2589686" y="542611"/>
            <a:chExt cx="7012628" cy="6220504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7624A639-24D6-2E44-A8CC-C75682653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686" y="542611"/>
              <a:ext cx="7012628" cy="6220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070A058-9665-5A62-D881-9120C68FC8B9}"/>
                </a:ext>
              </a:extLst>
            </p:cNvPr>
            <p:cNvSpPr/>
            <p:nvPr/>
          </p:nvSpPr>
          <p:spPr>
            <a:xfrm>
              <a:off x="4470400" y="1365956"/>
              <a:ext cx="2788356" cy="259644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250BCBD-81BB-4E9D-FCE8-4F3E22880497}"/>
                </a:ext>
              </a:extLst>
            </p:cNvPr>
            <p:cNvSpPr/>
            <p:nvPr/>
          </p:nvSpPr>
          <p:spPr>
            <a:xfrm>
              <a:off x="4470400" y="4712367"/>
              <a:ext cx="2788356" cy="259644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C394847-2434-23F0-7C13-D5482CF78A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5424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Practice using the electrochemical series to predict the direction of spontaneous change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79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1C88A7-E0FC-7E49-AB45-19CA669B2632}"/>
              </a:ext>
            </a:extLst>
          </p:cNvPr>
          <p:cNvSpPr txBox="1"/>
          <p:nvPr/>
        </p:nvSpPr>
        <p:spPr>
          <a:xfrm>
            <a:off x="661737" y="854242"/>
            <a:ext cx="1110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the direction of spontaneous change? Which is anode/cathode?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5E681A-3F0E-7043-8735-B89CD2729BA4}"/>
              </a:ext>
            </a:extLst>
          </p:cNvPr>
          <p:cNvGrpSpPr/>
          <p:nvPr/>
        </p:nvGrpSpPr>
        <p:grpSpPr>
          <a:xfrm>
            <a:off x="4401426" y="2925700"/>
            <a:ext cx="4079222" cy="1985739"/>
            <a:chOff x="4206822" y="2925700"/>
            <a:chExt cx="3311577" cy="1985739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8DC28141-3E1D-FBCC-6BD3-15DD9DDABB3F}"/>
                </a:ext>
              </a:extLst>
            </p:cNvPr>
            <p:cNvSpPr/>
            <p:nvPr/>
          </p:nvSpPr>
          <p:spPr>
            <a:xfrm flipH="1">
              <a:off x="4206822" y="2925700"/>
              <a:ext cx="3311577" cy="1367548"/>
            </a:xfrm>
            <a:prstGeom prst="arc">
              <a:avLst>
                <a:gd name="adj1" fmla="val 587275"/>
                <a:gd name="adj2" fmla="val 1033272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CD5D7F-129B-0795-E11B-71E47763A23F}"/>
                    </a:ext>
                  </a:extLst>
                </p:cNvPr>
                <p:cNvSpPr txBox="1"/>
                <p:nvPr/>
              </p:nvSpPr>
              <p:spPr>
                <a:xfrm>
                  <a:off x="4786488" y="4449774"/>
                  <a:ext cx="2731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𝑨𝒖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400" b="1" dirty="0"/>
                    <a:t>wins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CD5D7F-129B-0795-E11B-71E47763A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6488" y="4449774"/>
                  <a:ext cx="2731911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376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350B9D-2284-7055-9C45-634D2B82D539}"/>
              </a:ext>
            </a:extLst>
          </p:cNvPr>
          <p:cNvGrpSpPr/>
          <p:nvPr/>
        </p:nvGrpSpPr>
        <p:grpSpPr>
          <a:xfrm>
            <a:off x="3528631" y="2307508"/>
            <a:ext cx="3250346" cy="1851885"/>
            <a:chOff x="3613298" y="3456904"/>
            <a:chExt cx="3250346" cy="1851885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C35E92-FF68-D9E2-1195-4819BE9764D3}"/>
                </a:ext>
              </a:extLst>
            </p:cNvPr>
            <p:cNvSpPr/>
            <p:nvPr/>
          </p:nvSpPr>
          <p:spPr>
            <a:xfrm flipV="1">
              <a:off x="3613298" y="4075096"/>
              <a:ext cx="2515713" cy="1233693"/>
            </a:xfrm>
            <a:prstGeom prst="arc">
              <a:avLst>
                <a:gd name="adj1" fmla="val 587275"/>
                <a:gd name="adj2" fmla="val 1033272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38EDA1-EE35-121D-EB83-4D9636CD3BED}"/>
                    </a:ext>
                  </a:extLst>
                </p:cNvPr>
                <p:cNvSpPr txBox="1"/>
                <p:nvPr/>
              </p:nvSpPr>
              <p:spPr>
                <a:xfrm>
                  <a:off x="4131733" y="3456904"/>
                  <a:ext cx="2731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sz="2400" dirty="0"/>
                    <a:t> wins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38EDA1-EE35-121D-EB83-4D9636CD3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733" y="3456904"/>
                  <a:ext cx="2731911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463" t="-5405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88F397-0D3F-FE82-C520-ECE9E8B18D2C}"/>
                  </a:ext>
                </a:extLst>
              </p:cNvPr>
              <p:cNvSpPr txBox="1"/>
              <p:nvPr/>
            </p:nvSpPr>
            <p:spPr>
              <a:xfrm>
                <a:off x="2858909" y="3378641"/>
                <a:ext cx="61693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88F397-0D3F-FE82-C520-ECE9E8B1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09" y="3378641"/>
                <a:ext cx="6169378" cy="461665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3CB7B1-ABBF-153B-1259-7C520BE1C49D}"/>
                  </a:ext>
                </a:extLst>
              </p:cNvPr>
              <p:cNvSpPr txBox="1"/>
              <p:nvPr/>
            </p:nvSpPr>
            <p:spPr>
              <a:xfrm>
                <a:off x="1683381" y="5152918"/>
                <a:ext cx="111051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Yes, this is written in the direction of spontaneous change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gold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𝐴𝑢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/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𝐴𝑢</m:t>
                    </m:r>
                  </m:oMath>
                </a14:m>
                <a:r>
                  <a:rPr lang="en-US" sz="2400" dirty="0"/>
                  <a:t>) electrode will be the cathode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zinc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/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𝑍𝑛</m:t>
                    </m:r>
                  </m:oMath>
                </a14:m>
                <a:r>
                  <a:rPr lang="en-US" sz="2400" dirty="0"/>
                  <a:t>) electrode will be the anode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3CB7B1-ABBF-153B-1259-7C520BE1C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381" y="5152918"/>
                <a:ext cx="11105147" cy="1569660"/>
              </a:xfrm>
              <a:prstGeom prst="rect">
                <a:avLst/>
              </a:prstGeom>
              <a:blipFill>
                <a:blip r:embed="rId5"/>
                <a:stretch>
                  <a:fillRect l="-913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06E69A90-AB32-5ED1-0A9E-4009641E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424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Practice using the electrochemical series to predict the direction of spontaneous change </a:t>
            </a:r>
          </a:p>
        </p:txBody>
      </p:sp>
    </p:spTree>
    <p:extLst>
      <p:ext uri="{BB962C8B-B14F-4D97-AF65-F5344CB8AC3E}">
        <p14:creationId xmlns:p14="http://schemas.microsoft.com/office/powerpoint/2010/main" val="252692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39159" y="851786"/>
                <a:ext cx="111051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59" y="851786"/>
                <a:ext cx="11105147" cy="1569660"/>
              </a:xfrm>
              <a:prstGeom prst="rect">
                <a:avLst/>
              </a:prstGeom>
              <a:blipFill>
                <a:blip r:embed="rId2"/>
                <a:stretch>
                  <a:fillRect l="-914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1DA1FBE-E432-D235-347C-9175BEA4580E}"/>
              </a:ext>
            </a:extLst>
          </p:cNvPr>
          <p:cNvGrpSpPr/>
          <p:nvPr/>
        </p:nvGrpSpPr>
        <p:grpSpPr>
          <a:xfrm>
            <a:off x="2935111" y="2022799"/>
            <a:ext cx="5436714" cy="4822600"/>
            <a:chOff x="2935111" y="2022799"/>
            <a:chExt cx="5436714" cy="48226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BFF3B68-A0FA-4F68-F0AD-61DE00C9A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111" y="2022799"/>
              <a:ext cx="5436714" cy="482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7C163A7-62C5-2A73-EDCB-E35351DB8DBB}"/>
                </a:ext>
              </a:extLst>
            </p:cNvPr>
            <p:cNvSpPr/>
            <p:nvPr/>
          </p:nvSpPr>
          <p:spPr>
            <a:xfrm>
              <a:off x="4259290" y="4304277"/>
              <a:ext cx="2788356" cy="259644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D96FC42-2BE0-E463-1685-3472DE8172F4}"/>
                </a:ext>
              </a:extLst>
            </p:cNvPr>
            <p:cNvSpPr/>
            <p:nvPr/>
          </p:nvSpPr>
          <p:spPr>
            <a:xfrm>
              <a:off x="4259290" y="5783624"/>
              <a:ext cx="2788356" cy="259644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715EAD61-2A48-B8ED-DD56-B9A2C00426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5424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latin typeface="+mn-lt"/>
              </a:rPr>
              <a:t>Practice using the electrochemical series to predict the direction of spontaneous change </a:t>
            </a:r>
            <a:endParaRPr lang="en-US" sz="3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934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39159" y="693740"/>
                <a:ext cx="1110514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No!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59" y="693740"/>
                <a:ext cx="11105147" cy="1938992"/>
              </a:xfrm>
              <a:prstGeom prst="rect">
                <a:avLst/>
              </a:prstGeom>
              <a:blipFill>
                <a:blip r:embed="rId2"/>
                <a:stretch>
                  <a:fillRect l="-914" t="-259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1DA1FBE-E432-D235-347C-9175BEA4580E}"/>
              </a:ext>
            </a:extLst>
          </p:cNvPr>
          <p:cNvGrpSpPr/>
          <p:nvPr/>
        </p:nvGrpSpPr>
        <p:grpSpPr>
          <a:xfrm>
            <a:off x="2935111" y="2022799"/>
            <a:ext cx="5436714" cy="4822600"/>
            <a:chOff x="2935111" y="2022799"/>
            <a:chExt cx="5436714" cy="48226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BFF3B68-A0FA-4F68-F0AD-61DE00C9A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111" y="2022799"/>
              <a:ext cx="5436714" cy="482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7C163A7-62C5-2A73-EDCB-E35351DB8DBB}"/>
                </a:ext>
              </a:extLst>
            </p:cNvPr>
            <p:cNvSpPr/>
            <p:nvPr/>
          </p:nvSpPr>
          <p:spPr>
            <a:xfrm>
              <a:off x="4259290" y="4304277"/>
              <a:ext cx="2788356" cy="259644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D96FC42-2BE0-E463-1685-3472DE8172F4}"/>
                </a:ext>
              </a:extLst>
            </p:cNvPr>
            <p:cNvSpPr/>
            <p:nvPr/>
          </p:nvSpPr>
          <p:spPr>
            <a:xfrm>
              <a:off x="4259290" y="5783624"/>
              <a:ext cx="2788356" cy="259644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8983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39159" y="693740"/>
                <a:ext cx="111051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This </a:t>
                </a:r>
                <a:r>
                  <a:rPr lang="en-US" sz="2400" b="1" dirty="0"/>
                  <a:t>is</a:t>
                </a:r>
                <a:r>
                  <a:rPr lang="en-US" sz="2400" dirty="0"/>
                  <a:t> written in the direction of spontaneous change.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𝑆𝑛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59" y="693740"/>
                <a:ext cx="11105147" cy="1200329"/>
              </a:xfrm>
              <a:prstGeom prst="rect">
                <a:avLst/>
              </a:prstGeom>
              <a:blipFill>
                <a:blip r:embed="rId2"/>
                <a:stretch>
                  <a:fillRect l="-914" t="-4167"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1DA1FBE-E432-D235-347C-9175BEA4580E}"/>
              </a:ext>
            </a:extLst>
          </p:cNvPr>
          <p:cNvGrpSpPr/>
          <p:nvPr/>
        </p:nvGrpSpPr>
        <p:grpSpPr>
          <a:xfrm>
            <a:off x="2935111" y="2022799"/>
            <a:ext cx="5436714" cy="4822600"/>
            <a:chOff x="2935111" y="2022799"/>
            <a:chExt cx="5436714" cy="48226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BFF3B68-A0FA-4F68-F0AD-61DE00C9A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111" y="2022799"/>
              <a:ext cx="5436714" cy="482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7C163A7-62C5-2A73-EDCB-E35351DB8DBB}"/>
                </a:ext>
              </a:extLst>
            </p:cNvPr>
            <p:cNvSpPr/>
            <p:nvPr/>
          </p:nvSpPr>
          <p:spPr>
            <a:xfrm>
              <a:off x="4259290" y="4304277"/>
              <a:ext cx="2788356" cy="259644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D96FC42-2BE0-E463-1685-3472DE8172F4}"/>
                </a:ext>
              </a:extLst>
            </p:cNvPr>
            <p:cNvSpPr/>
            <p:nvPr/>
          </p:nvSpPr>
          <p:spPr>
            <a:xfrm>
              <a:off x="4259290" y="5783624"/>
              <a:ext cx="2788356" cy="259644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ED42C-9D05-6978-1449-827399B7042A}"/>
                  </a:ext>
                </a:extLst>
              </p:cNvPr>
              <p:cNvSpPr txBox="1"/>
              <p:nvPr/>
            </p:nvSpPr>
            <p:spPr>
              <a:xfrm>
                <a:off x="128690" y="3561846"/>
                <a:ext cx="314508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Cathode: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/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𝑆𝑛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Anode: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/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𝑀𝑔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ED42C-9D05-6978-1449-827399B7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0" y="3561846"/>
                <a:ext cx="3145088" cy="830997"/>
              </a:xfrm>
              <a:prstGeom prst="rect">
                <a:avLst/>
              </a:prstGeom>
              <a:blipFill>
                <a:blip r:embed="rId4"/>
                <a:stretch>
                  <a:fillRect l="-2823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691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+ 2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blipFill>
                <a:blip r:embed="rId2"/>
                <a:stretch>
                  <a:fillRect l="-914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852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Yes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+ 2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blipFill>
                <a:blip r:embed="rId2"/>
                <a:stretch>
                  <a:fillRect l="-914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877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Yes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+ 2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Yes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blipFill>
                <a:blip r:embed="rId2"/>
                <a:stretch>
                  <a:fillRect l="-914" t="-1660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193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direction of spontaneous change without a table (!)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624A639-24D6-2E44-A8CC-C75682653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5" y="622124"/>
            <a:ext cx="6328611" cy="56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0E057E-9D03-AD4C-883C-4FB79BAAF365}"/>
              </a:ext>
            </a:extLst>
          </p:cNvPr>
          <p:cNvSpPr/>
          <p:nvPr/>
        </p:nvSpPr>
        <p:spPr>
          <a:xfrm>
            <a:off x="6340642" y="1536173"/>
            <a:ext cx="56909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Patterns: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Metals used for </a:t>
            </a:r>
            <a:r>
              <a:rPr lang="en-US" sz="2400" b="1" dirty="0"/>
              <a:t>coins</a:t>
            </a:r>
            <a:r>
              <a:rPr lang="en-US" sz="2400" dirty="0"/>
              <a:t> (copper, silver, gold, tin) are generally </a:t>
            </a:r>
            <a:r>
              <a:rPr lang="en-US" sz="2400" b="1" dirty="0"/>
              <a:t>high on the list</a:t>
            </a:r>
            <a:r>
              <a:rPr lang="en-US" sz="2400" dirty="0"/>
              <a:t> (their cations </a:t>
            </a:r>
            <a:r>
              <a:rPr lang="en-US" sz="2400" b="1" dirty="0"/>
              <a:t>really want electrons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Alkali Earth Metals </a:t>
            </a:r>
            <a:r>
              <a:rPr lang="en-US" sz="2400" dirty="0"/>
              <a:t>(Magnesium, Calcium, …) and </a:t>
            </a:r>
            <a:r>
              <a:rPr lang="en-US" sz="2400" b="1" dirty="0"/>
              <a:t>Alkali Metal </a:t>
            </a:r>
            <a:r>
              <a:rPr lang="en-US" sz="2400" dirty="0"/>
              <a:t>ions (Lithium, Sodium, …) are </a:t>
            </a:r>
            <a:r>
              <a:rPr lang="en-US" sz="2400" b="1" dirty="0"/>
              <a:t>really low on this </a:t>
            </a:r>
            <a:r>
              <a:rPr lang="en-US" sz="2400" dirty="0"/>
              <a:t>(their cations are </a:t>
            </a:r>
            <a:r>
              <a:rPr lang="en-US" sz="2400" b="1" dirty="0"/>
              <a:t>terrible at getting electrons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other metals are </a:t>
            </a:r>
            <a:r>
              <a:rPr lang="en-US" sz="2400" b="1" dirty="0"/>
              <a:t>in between</a:t>
            </a:r>
          </a:p>
        </p:txBody>
      </p:sp>
    </p:spTree>
    <p:extLst>
      <p:ext uri="{BB962C8B-B14F-4D97-AF65-F5344CB8AC3E}">
        <p14:creationId xmlns:p14="http://schemas.microsoft.com/office/powerpoint/2010/main" val="1145273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Which is anode/cathode?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𝐴𝑔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or</a:t>
                </a:r>
              </a:p>
              <a:p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+2 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blipFill>
                <a:blip r:embed="rId2"/>
                <a:stretch>
                  <a:fillRect l="-914" t="-1660" b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43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Molecular view of an anode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AC6549-63C4-1D49-8994-F28966519640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8BEB17F5-570A-7F40-8D83-835E514B4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A97AED2-B1F6-2B43-BA89-31C6F95CF251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A524242-23B7-3F48-AFBA-893CDCBCCE9F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D420A53-6307-184A-941B-EB7E8FD37324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0C49F035-13BA-7548-87F8-869071FA8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9" t="42520" r="78691" b="23232"/>
          <a:stretch/>
        </p:blipFill>
        <p:spPr>
          <a:xfrm>
            <a:off x="1527716" y="3772038"/>
            <a:ext cx="2529174" cy="20364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320B7D-FACF-B043-802C-A64DA8780F9A}"/>
              </a:ext>
            </a:extLst>
          </p:cNvPr>
          <p:cNvSpPr/>
          <p:nvPr/>
        </p:nvSpPr>
        <p:spPr>
          <a:xfrm>
            <a:off x="9511288" y="428442"/>
            <a:ext cx="25781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Principle of </a:t>
            </a:r>
            <a:r>
              <a:rPr lang="en-US" sz="2400" b="1" dirty="0"/>
              <a:t>charge neutrality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r>
              <a:rPr lang="en-US" sz="2400" dirty="0"/>
              <a:t>All parts of the anode have to remain </a:t>
            </a:r>
            <a:r>
              <a:rPr lang="en-US" sz="2400" b="1" dirty="0"/>
              <a:t>charge-neutral.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647773-0EFA-4347-AD86-493990462400}"/>
              </a:ext>
            </a:extLst>
          </p:cNvPr>
          <p:cNvSpPr txBox="1"/>
          <p:nvPr/>
        </p:nvSpPr>
        <p:spPr>
          <a:xfrm>
            <a:off x="310356" y="1140336"/>
            <a:ext cx="2968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a </a:t>
            </a:r>
            <a:r>
              <a:rPr lang="en-US" sz="2400" b="1" dirty="0"/>
              <a:t>molecular-level view </a:t>
            </a:r>
            <a:r>
              <a:rPr lang="en-US" sz="2400" dirty="0"/>
              <a:t>of the oxidation half-reaction</a:t>
            </a:r>
          </a:p>
        </p:txBody>
      </p:sp>
    </p:spTree>
    <p:extLst>
      <p:ext uri="{BB962C8B-B14F-4D97-AF65-F5344CB8AC3E}">
        <p14:creationId xmlns:p14="http://schemas.microsoft.com/office/powerpoint/2010/main" val="341519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Which is anode/cathode?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𝑴𝒈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𝑨𝒈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𝑴𝒈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or</a:t>
                </a:r>
              </a:p>
              <a:p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+2 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blipFill>
                <a:blip r:embed="rId2"/>
                <a:stretch>
                  <a:fillRect l="-914" t="-1660" b="-2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61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61737" y="854242"/>
                <a:ext cx="11105147" cy="453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Which is anode/cathode?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𝑴𝒈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𝑨𝒈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𝑴𝒈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or</a:t>
                </a:r>
              </a:p>
              <a:p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+2 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Cathode: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𝐴𝑔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/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Anode: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/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𝑀𝑔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7" y="854242"/>
                <a:ext cx="11105147" cy="4532651"/>
              </a:xfrm>
              <a:prstGeom prst="rect">
                <a:avLst/>
              </a:prstGeom>
              <a:blipFill>
                <a:blip r:embed="rId2"/>
                <a:stretch>
                  <a:fillRect l="-914" t="-1117" b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072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Which is anode/cathode?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+ 2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𝐴𝑢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or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+ 2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𝐴𝑢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𝐴𝑢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blipFill>
                <a:blip r:embed="rId2"/>
                <a:stretch>
                  <a:fillRect l="-914" t="-1660" b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872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Which is anode/cathode?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+ 2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𝐴𝑢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or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𝑭𝒆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𝑨𝒖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𝑭𝒆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𝑨𝒖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7" y="854242"/>
                <a:ext cx="11105147" cy="3046988"/>
              </a:xfrm>
              <a:prstGeom prst="rect">
                <a:avLst/>
              </a:prstGeom>
              <a:blipFill>
                <a:blip r:embed="rId2"/>
                <a:stretch>
                  <a:fillRect l="-914" t="-1660" b="-2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24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Predicting the direction of spontaneous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/>
              <p:nvPr/>
            </p:nvSpPr>
            <p:spPr>
              <a:xfrm>
                <a:off x="661737" y="854242"/>
                <a:ext cx="11105147" cy="490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Written in the direction of spontaneous change? Which is anode/cathode?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+ 2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𝐴𝑢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or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𝑭𝒆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𝑨𝒖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𝑭𝒆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𝑨𝒖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Cathode: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/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Anode: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1C88A7-E0FC-7E49-AB45-19CA669B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7" y="854242"/>
                <a:ext cx="11105147" cy="4901983"/>
              </a:xfrm>
              <a:prstGeom prst="rect">
                <a:avLst/>
              </a:prstGeom>
              <a:blipFill>
                <a:blip r:embed="rId2"/>
                <a:stretch>
                  <a:fillRect l="-914" t="-1034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89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Recap: cathode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955FD6-53DC-6243-924E-9C8AE9A3D762}"/>
              </a:ext>
            </a:extLst>
          </p:cNvPr>
          <p:cNvSpPr txBox="1"/>
          <p:nvPr/>
        </p:nvSpPr>
        <p:spPr>
          <a:xfrm>
            <a:off x="9091764" y="899746"/>
            <a:ext cx="2899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  <a:r>
              <a:rPr lang="en-US" sz="2400" b="1" dirty="0"/>
              <a:t> cathode</a:t>
            </a:r>
            <a:r>
              <a:rPr lang="en-US" sz="2400" dirty="0"/>
              <a:t> is where the </a:t>
            </a:r>
            <a:r>
              <a:rPr lang="en-US" sz="2400" b="1" dirty="0"/>
              <a:t>reduction half-reaction</a:t>
            </a:r>
            <a:r>
              <a:rPr lang="en-US" sz="2400" dirty="0"/>
              <a:t> is happening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EE4194-F3CE-DA48-B007-7B64BA2CD201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75B0AACD-A9E6-F948-B6CA-BCB41BC9F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19262D4-0584-454A-B878-3642C48C6BD6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E6A99EC-AEB8-594A-8EBE-7A654F5B338D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CC6360F-C382-BC46-97C3-CD2F4FF5E8BC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D32E95-D1CF-6847-B41F-6A832325039F}"/>
              </a:ext>
            </a:extLst>
          </p:cNvPr>
          <p:cNvSpPr/>
          <p:nvPr/>
        </p:nvSpPr>
        <p:spPr>
          <a:xfrm>
            <a:off x="7086983" y="2929259"/>
            <a:ext cx="3184359" cy="3905934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7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Molecular view of a cathode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EE4194-F3CE-DA48-B007-7B64BA2CD201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75B0AACD-A9E6-F948-B6CA-BCB41BC9F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19262D4-0584-454A-B878-3642C48C6BD6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E6A99EC-AEB8-594A-8EBE-7A654F5B338D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CC6360F-C382-BC46-97C3-CD2F4FF5E8BC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ACE849B2-5137-6348-8F30-F92F62EFAC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117" t="46352" r="22571" b="23753"/>
          <a:stretch/>
        </p:blipFill>
        <p:spPr>
          <a:xfrm>
            <a:off x="9123801" y="3969285"/>
            <a:ext cx="2460127" cy="182897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F34CEE-FFDB-A240-AFC8-7DBA8A9785BB}"/>
              </a:ext>
            </a:extLst>
          </p:cNvPr>
          <p:cNvSpPr txBox="1"/>
          <p:nvPr/>
        </p:nvSpPr>
        <p:spPr>
          <a:xfrm>
            <a:off x="310356" y="1140336"/>
            <a:ext cx="2968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a </a:t>
            </a:r>
            <a:r>
              <a:rPr lang="en-US" sz="2400" b="1" dirty="0"/>
              <a:t>molecular-level view </a:t>
            </a:r>
            <a:r>
              <a:rPr lang="en-US" sz="2400" dirty="0"/>
              <a:t>of the reduction half-reaction</a:t>
            </a:r>
          </a:p>
        </p:txBody>
      </p:sp>
    </p:spTree>
    <p:extLst>
      <p:ext uri="{BB962C8B-B14F-4D97-AF65-F5344CB8AC3E}">
        <p14:creationId xmlns:p14="http://schemas.microsoft.com/office/powerpoint/2010/main" val="233688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Molecular view of a cathode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EE4194-F3CE-DA48-B007-7B64BA2CD201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75B0AACD-A9E6-F948-B6CA-BCB41BC9F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19262D4-0584-454A-B878-3642C48C6BD6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E6A99EC-AEB8-594A-8EBE-7A654F5B338D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CC6360F-C382-BC46-97C3-CD2F4FF5E8BC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ACE849B2-5137-6348-8F30-F92F62EFAC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117" t="46352" r="22571" b="23753"/>
          <a:stretch/>
        </p:blipFill>
        <p:spPr>
          <a:xfrm>
            <a:off x="9123801" y="3969285"/>
            <a:ext cx="2460127" cy="182897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731DEF3-8436-424C-A134-D611E19E6FA8}"/>
              </a:ext>
            </a:extLst>
          </p:cNvPr>
          <p:cNvSpPr/>
          <p:nvPr/>
        </p:nvSpPr>
        <p:spPr>
          <a:xfrm>
            <a:off x="9005827" y="375329"/>
            <a:ext cx="2578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Charge neutrality applies to </a:t>
            </a:r>
            <a:r>
              <a:rPr lang="en-US" sz="2400"/>
              <a:t>the cathode too</a:t>
            </a:r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FF980D-A264-CD44-98E9-EACE2772B713}"/>
              </a:ext>
            </a:extLst>
          </p:cNvPr>
          <p:cNvSpPr txBox="1"/>
          <p:nvPr/>
        </p:nvSpPr>
        <p:spPr>
          <a:xfrm>
            <a:off x="310356" y="1140336"/>
            <a:ext cx="2968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a </a:t>
            </a:r>
            <a:r>
              <a:rPr lang="en-US" sz="2400" b="1" dirty="0"/>
              <a:t>molecular-level view </a:t>
            </a:r>
            <a:r>
              <a:rPr lang="en-US" sz="2400" dirty="0"/>
              <a:t>of the reduction half-reaction</a:t>
            </a:r>
          </a:p>
        </p:txBody>
      </p:sp>
    </p:spTree>
    <p:extLst>
      <p:ext uri="{BB962C8B-B14F-4D97-AF65-F5344CB8AC3E}">
        <p14:creationId xmlns:p14="http://schemas.microsoft.com/office/powerpoint/2010/main" val="332280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 anode and cathode also called </a:t>
            </a:r>
            <a:r>
              <a:rPr lang="en-US" sz="3000" b="1" u="sng" dirty="0">
                <a:latin typeface="+mn-lt"/>
              </a:rPr>
              <a:t>electrodes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EE4194-F3CE-DA48-B007-7B64BA2CD201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75B0AACD-A9E6-F948-B6CA-BCB41BC9F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19262D4-0584-454A-B878-3642C48C6BD6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E6A99EC-AEB8-594A-8EBE-7A654F5B338D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CC6360F-C382-BC46-97C3-CD2F4FF5E8BC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D32E95-D1CF-6847-B41F-6A832325039F}"/>
              </a:ext>
            </a:extLst>
          </p:cNvPr>
          <p:cNvSpPr/>
          <p:nvPr/>
        </p:nvSpPr>
        <p:spPr>
          <a:xfrm>
            <a:off x="7086983" y="2929259"/>
            <a:ext cx="3184359" cy="3905934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99C3A84-888F-3540-824E-0AEA7DEC0419}"/>
              </a:ext>
            </a:extLst>
          </p:cNvPr>
          <p:cNvSpPr/>
          <p:nvPr/>
        </p:nvSpPr>
        <p:spPr>
          <a:xfrm>
            <a:off x="3052176" y="2868460"/>
            <a:ext cx="2968668" cy="3905934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7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Between electrodes is the </a:t>
            </a:r>
            <a:r>
              <a:rPr lang="en-US" sz="3000" b="1" u="sng" dirty="0">
                <a:latin typeface="+mn-lt"/>
              </a:rPr>
              <a:t>salt bridge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C0EED-9923-6649-AFD4-98BA0D3CD128}"/>
              </a:ext>
            </a:extLst>
          </p:cNvPr>
          <p:cNvGrpSpPr/>
          <p:nvPr/>
        </p:nvGrpSpPr>
        <p:grpSpPr>
          <a:xfrm>
            <a:off x="365341" y="2981195"/>
            <a:ext cx="11860841" cy="3311269"/>
            <a:chOff x="365341" y="2981195"/>
            <a:chExt cx="11860841" cy="33112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EC9B2-DEC2-C542-83B9-ED25F7D09131}"/>
                </a:ext>
              </a:extLst>
            </p:cNvPr>
            <p:cNvGrpSpPr/>
            <p:nvPr/>
          </p:nvGrpSpPr>
          <p:grpSpPr>
            <a:xfrm>
              <a:off x="365341" y="3197319"/>
              <a:ext cx="3404992" cy="3095145"/>
              <a:chOff x="365341" y="3197319"/>
              <a:chExt cx="3404992" cy="3095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B7451E8-4AF5-0C44-8DC7-BBE18F15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0" y="3197319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D2F904-435D-FC46-846D-D456F7C4E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341" y="4165091"/>
                <a:ext cx="2968669" cy="21273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FA46AB9-F43D-1C4E-8CE3-0A2EC8E1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9468" y="4216594"/>
                <a:ext cx="2020865" cy="144816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754BC0-B6CF-B841-9A0E-648B889ECC3D}"/>
                </a:ext>
              </a:extLst>
            </p:cNvPr>
            <p:cNvGrpSpPr/>
            <p:nvPr/>
          </p:nvGrpSpPr>
          <p:grpSpPr>
            <a:xfrm>
              <a:off x="8831822" y="2981195"/>
              <a:ext cx="3394360" cy="2707880"/>
              <a:chOff x="-294125" y="3197319"/>
              <a:chExt cx="3394360" cy="297564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08105F-E2F4-1C46-926D-9354E7A6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671" y="3197319"/>
                <a:ext cx="2536564" cy="2127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55D4BAF-3804-624A-BDCC-562169E77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4125" y="4355240"/>
                <a:ext cx="2536563" cy="1817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38CC280-5330-4A44-B76B-31D94E259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669" y="3816727"/>
                <a:ext cx="2020865" cy="1697136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08D297-E1AC-0649-A1E9-6A16999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7" y="1123938"/>
            <a:ext cx="10357643" cy="565045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9BFD2-3735-364A-8205-A7511B6B280A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FCDE1E-1023-0F47-A210-CC2E4B8C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6DE041-04F6-E842-B2EA-D681FE72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F3E2B92-8C63-1D43-953F-A79790CE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3AD620-3135-3843-A7F9-F7C01F6607F0}"/>
              </a:ext>
            </a:extLst>
          </p:cNvPr>
          <p:cNvGrpSpPr/>
          <p:nvPr/>
        </p:nvGrpSpPr>
        <p:grpSpPr>
          <a:xfrm>
            <a:off x="9091764" y="3453593"/>
            <a:ext cx="2887547" cy="2703610"/>
            <a:chOff x="961240" y="3955867"/>
            <a:chExt cx="2887547" cy="270361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427224-B991-6548-BAC8-BD35FF17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687" y="3955867"/>
              <a:ext cx="2578100" cy="14203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9E8E17D-AF82-794A-9929-E01D1675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151" y="5084677"/>
              <a:ext cx="2578100" cy="157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F61B1-81EC-8F46-B5B8-A0DB8102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40" y="4956230"/>
              <a:ext cx="2578100" cy="132894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A955FD6-53DC-6243-924E-9C8AE9A3D762}"/>
              </a:ext>
            </a:extLst>
          </p:cNvPr>
          <p:cNvSpPr txBox="1"/>
          <p:nvPr/>
        </p:nvSpPr>
        <p:spPr>
          <a:xfrm>
            <a:off x="192757" y="5324692"/>
            <a:ext cx="277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="1" dirty="0"/>
              <a:t> salt bridge</a:t>
            </a:r>
            <a:r>
              <a:rPr lang="en-US" sz="2400" dirty="0"/>
              <a:t> is necessary to “complete the circuit” 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86CA5C6-B739-8644-966E-E0F74CAABE36}"/>
              </a:ext>
            </a:extLst>
          </p:cNvPr>
          <p:cNvSpPr/>
          <p:nvPr/>
        </p:nvSpPr>
        <p:spPr>
          <a:xfrm>
            <a:off x="1597910" y="3552935"/>
            <a:ext cx="8725994" cy="3640064"/>
          </a:xfrm>
          <a:prstGeom prst="arc">
            <a:avLst>
              <a:gd name="adj1" fmla="val 10850420"/>
              <a:gd name="adj2" fmla="val 145463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A180D90-A651-E84E-9BC5-4AD9F2064861}"/>
              </a:ext>
            </a:extLst>
          </p:cNvPr>
          <p:cNvSpPr/>
          <p:nvPr/>
        </p:nvSpPr>
        <p:spPr>
          <a:xfrm>
            <a:off x="5699342" y="1032362"/>
            <a:ext cx="1710052" cy="2396637"/>
          </a:xfrm>
          <a:prstGeom prst="roundRect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D953CD-F01D-1448-8D5B-419F26BE4E02}"/>
              </a:ext>
            </a:extLst>
          </p:cNvPr>
          <p:cNvGrpSpPr/>
          <p:nvPr/>
        </p:nvGrpSpPr>
        <p:grpSpPr>
          <a:xfrm>
            <a:off x="5674290" y="901874"/>
            <a:ext cx="1878905" cy="2552177"/>
            <a:chOff x="5674290" y="901874"/>
            <a:chExt cx="1878905" cy="2552177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4288DA17-6FF9-4C4C-B589-B88B89D17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9968" y="901874"/>
              <a:ext cx="1865336" cy="255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DA9DA9-4B96-6E45-B8FE-6B94356A6261}"/>
                </a:ext>
              </a:extLst>
            </p:cNvPr>
            <p:cNvGrpSpPr/>
            <p:nvPr/>
          </p:nvGrpSpPr>
          <p:grpSpPr>
            <a:xfrm>
              <a:off x="5674290" y="2592888"/>
              <a:ext cx="1878905" cy="830937"/>
              <a:chOff x="5674290" y="2592888"/>
              <a:chExt cx="1878905" cy="830937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B10B15E-320E-7944-87CF-B9F039DA2819}"/>
                  </a:ext>
                </a:extLst>
              </p:cNvPr>
              <p:cNvSpPr/>
              <p:nvPr/>
            </p:nvSpPr>
            <p:spPr>
              <a:xfrm>
                <a:off x="5674290" y="2843408"/>
                <a:ext cx="699473" cy="423112"/>
              </a:xfrm>
              <a:custGeom>
                <a:avLst/>
                <a:gdLst>
                  <a:gd name="connsiteX0" fmla="*/ 0 w 699473"/>
                  <a:gd name="connsiteY0" fmla="*/ 0 h 423112"/>
                  <a:gd name="connsiteX1" fmla="*/ 162839 w 699473"/>
                  <a:gd name="connsiteY1" fmla="*/ 363255 h 423112"/>
                  <a:gd name="connsiteX2" fmla="*/ 300625 w 699473"/>
                  <a:gd name="connsiteY2" fmla="*/ 413359 h 423112"/>
                  <a:gd name="connsiteX3" fmla="*/ 688932 w 699473"/>
                  <a:gd name="connsiteY3" fmla="*/ 263047 h 423112"/>
                  <a:gd name="connsiteX4" fmla="*/ 551146 w 699473"/>
                  <a:gd name="connsiteY4" fmla="*/ 313151 h 42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473" h="423112">
                    <a:moveTo>
                      <a:pt x="0" y="0"/>
                    </a:moveTo>
                    <a:cubicBezTo>
                      <a:pt x="56367" y="147181"/>
                      <a:pt x="112735" y="294362"/>
                      <a:pt x="162839" y="363255"/>
                    </a:cubicBezTo>
                    <a:cubicBezTo>
                      <a:pt x="212943" y="432148"/>
                      <a:pt x="212943" y="430060"/>
                      <a:pt x="300625" y="413359"/>
                    </a:cubicBezTo>
                    <a:cubicBezTo>
                      <a:pt x="388307" y="396658"/>
                      <a:pt x="647179" y="279748"/>
                      <a:pt x="688932" y="263047"/>
                    </a:cubicBezTo>
                    <a:cubicBezTo>
                      <a:pt x="730685" y="246346"/>
                      <a:pt x="640915" y="279748"/>
                      <a:pt x="551146" y="3131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E43BA67-A1A5-DF48-9C9D-D573FE2AA73C}"/>
                  </a:ext>
                </a:extLst>
              </p:cNvPr>
              <p:cNvSpPr/>
              <p:nvPr/>
            </p:nvSpPr>
            <p:spPr>
              <a:xfrm>
                <a:off x="6713951" y="2592888"/>
                <a:ext cx="839244" cy="830937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2670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1524</Words>
  <Application>Microsoft Macintosh PowerPoint</Application>
  <PresentationFormat>Widescreen</PresentationFormat>
  <Paragraphs>311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Recap: Daniell cell is a particular kind of Galvanic cell</vt:lpstr>
      <vt:lpstr>Recap: anode</vt:lpstr>
      <vt:lpstr>Molecular view of an anode</vt:lpstr>
      <vt:lpstr>Molecular view of an anode</vt:lpstr>
      <vt:lpstr>Recap: cathode</vt:lpstr>
      <vt:lpstr>Molecular view of a cathode</vt:lpstr>
      <vt:lpstr>Molecular view of a cathode</vt:lpstr>
      <vt:lpstr>The anode and cathode also called electrodes</vt:lpstr>
      <vt:lpstr>Between electrodes is the salt bridge</vt:lpstr>
      <vt:lpstr>Between electrodes is the salt bridge</vt:lpstr>
      <vt:lpstr>Also between electrodes is the load</vt:lpstr>
      <vt:lpstr>Voltmeter</vt:lpstr>
      <vt:lpstr>Recap: four components of a Galvanic cell</vt:lpstr>
      <vt:lpstr>Real cells vs these pictures</vt:lpstr>
      <vt:lpstr>Filter-paper Daniell cell </vt:lpstr>
      <vt:lpstr>PowerPoint Presentation</vt:lpstr>
      <vt:lpstr>PowerPoint Presentation</vt:lpstr>
      <vt:lpstr>Filter-paper Daniell cell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 on the direction of spontaneous change</vt:lpstr>
      <vt:lpstr>PowerPoint Presentation</vt:lpstr>
      <vt:lpstr>PowerPoint Presentation</vt:lpstr>
      <vt:lpstr>Electrochemical series to the rescue</vt:lpstr>
      <vt:lpstr>Practice using the electrochemical series to predict the direction of spontaneous change </vt:lpstr>
      <vt:lpstr>PowerPoint Presentation</vt:lpstr>
      <vt:lpstr>Practice using the electrochemical series to predict the direction of spontaneous change </vt:lpstr>
      <vt:lpstr>PowerPoint Presentation</vt:lpstr>
      <vt:lpstr>Predicting the direction of spontaneous change</vt:lpstr>
      <vt:lpstr>Predicting the direction of spontaneous change</vt:lpstr>
      <vt:lpstr>Predicting the direction of spontaneous change</vt:lpstr>
      <vt:lpstr>Predicting the direction of spontaneous change</vt:lpstr>
      <vt:lpstr>Predicting the direction of spontaneous change</vt:lpstr>
      <vt:lpstr>Predicting direction of spontaneous change without a table (!) </vt:lpstr>
      <vt:lpstr>Predicting the direction of spontaneous change</vt:lpstr>
      <vt:lpstr>Predicting the direction of spontaneous change</vt:lpstr>
      <vt:lpstr>Predicting the direction of spontaneous change</vt:lpstr>
      <vt:lpstr>Predicting the direction of spontaneous change</vt:lpstr>
      <vt:lpstr>Predicting the direction of spontaneous change</vt:lpstr>
      <vt:lpstr>Predicting the direction of spontaneous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Galvanic cells</dc:title>
  <dc:creator>Steven</dc:creator>
  <cp:lastModifiedBy>Steven</cp:lastModifiedBy>
  <cp:revision>113</cp:revision>
  <dcterms:created xsi:type="dcterms:W3CDTF">2021-04-11T22:06:09Z</dcterms:created>
  <dcterms:modified xsi:type="dcterms:W3CDTF">2022-04-19T23:45:59Z</dcterms:modified>
</cp:coreProperties>
</file>